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1" r:id="rId1"/>
  </p:sldMasterIdLst>
  <p:notesMasterIdLst>
    <p:notesMasterId r:id="rId44"/>
  </p:notesMasterIdLst>
  <p:sldIdLst>
    <p:sldId id="494" r:id="rId2"/>
    <p:sldId id="764" r:id="rId3"/>
    <p:sldId id="840" r:id="rId4"/>
    <p:sldId id="841" r:id="rId5"/>
    <p:sldId id="842" r:id="rId6"/>
    <p:sldId id="843" r:id="rId7"/>
    <p:sldId id="846" r:id="rId8"/>
    <p:sldId id="847" r:id="rId9"/>
    <p:sldId id="844" r:id="rId10"/>
    <p:sldId id="848" r:id="rId11"/>
    <p:sldId id="849" r:id="rId12"/>
    <p:sldId id="850" r:id="rId13"/>
    <p:sldId id="845" r:id="rId14"/>
    <p:sldId id="851" r:id="rId15"/>
    <p:sldId id="852" r:id="rId16"/>
    <p:sldId id="853" r:id="rId17"/>
    <p:sldId id="854" r:id="rId18"/>
    <p:sldId id="855" r:id="rId19"/>
    <p:sldId id="856" r:id="rId20"/>
    <p:sldId id="857" r:id="rId21"/>
    <p:sldId id="858" r:id="rId22"/>
    <p:sldId id="859" r:id="rId23"/>
    <p:sldId id="860" r:id="rId24"/>
    <p:sldId id="861" r:id="rId25"/>
    <p:sldId id="862" r:id="rId26"/>
    <p:sldId id="863" r:id="rId27"/>
    <p:sldId id="864" r:id="rId28"/>
    <p:sldId id="865" r:id="rId29"/>
    <p:sldId id="866" r:id="rId30"/>
    <p:sldId id="867" r:id="rId31"/>
    <p:sldId id="868" r:id="rId32"/>
    <p:sldId id="869" r:id="rId33"/>
    <p:sldId id="870" r:id="rId34"/>
    <p:sldId id="871" r:id="rId35"/>
    <p:sldId id="872" r:id="rId36"/>
    <p:sldId id="873" r:id="rId37"/>
    <p:sldId id="874" r:id="rId38"/>
    <p:sldId id="875" r:id="rId39"/>
    <p:sldId id="876" r:id="rId40"/>
    <p:sldId id="877" r:id="rId41"/>
    <p:sldId id="878" r:id="rId42"/>
    <p:sldId id="879" r:id="rId4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Tahoma" panose="020B0604030504040204" pitchFamily="34" charset="0"/>
      <p:regular r:id="rId49"/>
      <p:bold r:id="rId50"/>
    </p:embeddedFont>
    <p:embeddedFont>
      <p:font typeface="等线" panose="02010600030101010101" pitchFamily="2" charset="-122"/>
      <p:regular r:id="rId51"/>
      <p:bold r:id="rId52"/>
    </p:embeddedFont>
    <p:embeddedFont>
      <p:font typeface="迷你简启体" panose="03000509000000000000" pitchFamily="65" charset="-122"/>
      <p:regular r:id="rId53"/>
    </p:embeddedFont>
    <p:embeddedFont>
      <p:font typeface="微软雅黑" panose="020B0503020204020204" pitchFamily="34" charset="-122"/>
      <p:regular r:id="rId54"/>
      <p:bold r:id="rId55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B314D99-CE97-4E23-A61C-E2A92D2B4EEA}">
          <p14:sldIdLst>
            <p14:sldId id="494"/>
            <p14:sldId id="764"/>
            <p14:sldId id="840"/>
            <p14:sldId id="841"/>
            <p14:sldId id="842"/>
            <p14:sldId id="843"/>
            <p14:sldId id="846"/>
            <p14:sldId id="847"/>
            <p14:sldId id="844"/>
            <p14:sldId id="848"/>
            <p14:sldId id="849"/>
            <p14:sldId id="850"/>
            <p14:sldId id="845"/>
            <p14:sldId id="851"/>
            <p14:sldId id="852"/>
            <p14:sldId id="853"/>
            <p14:sldId id="854"/>
            <p14:sldId id="855"/>
            <p14:sldId id="856"/>
            <p14:sldId id="857"/>
            <p14:sldId id="858"/>
            <p14:sldId id="859"/>
            <p14:sldId id="860"/>
            <p14:sldId id="861"/>
            <p14:sldId id="862"/>
            <p14:sldId id="863"/>
            <p14:sldId id="864"/>
            <p14:sldId id="865"/>
            <p14:sldId id="866"/>
            <p14:sldId id="867"/>
            <p14:sldId id="868"/>
            <p14:sldId id="869"/>
            <p14:sldId id="870"/>
            <p14:sldId id="871"/>
            <p14:sldId id="872"/>
            <p14:sldId id="873"/>
            <p14:sldId id="874"/>
            <p14:sldId id="875"/>
            <p14:sldId id="876"/>
            <p14:sldId id="877"/>
            <p14:sldId id="878"/>
            <p14:sldId id="8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E6E6E6"/>
    <a:srgbClr val="FB9708"/>
    <a:srgbClr val="064BB2"/>
    <a:srgbClr val="FFCB54"/>
    <a:srgbClr val="2B6EE1"/>
    <a:srgbClr val="FFBF2B"/>
    <a:srgbClr val="7624CC"/>
    <a:srgbClr val="CC8824"/>
    <a:srgbClr val="216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4" autoAdjust="0"/>
    <p:restoredTop sz="82157" autoAdjust="0"/>
  </p:normalViewPr>
  <p:slideViewPr>
    <p:cSldViewPr snapToGrid="0">
      <p:cViewPr varScale="1">
        <p:scale>
          <a:sx n="102" d="100"/>
          <a:sy n="102" d="100"/>
        </p:scale>
        <p:origin x="1584" y="4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3753C6D-1DDE-4F18-9BF4-C9DF0A10EA7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99D7F71-5283-40EA-93C1-C85B8211BFC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4E2074C5-5737-44CF-9643-1D3E05C59E96}" type="datetimeFigureOut">
              <a:rPr lang="zh-CN" altLang="en-US"/>
              <a:pPr>
                <a:defRPr/>
              </a:pPr>
              <a:t>2020/12/10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2526B2B0-CA23-4EEE-9BBD-68B9AA42E1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D71A97D5-DAD9-4843-9056-C5515CD7E0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D98D2B5-1B40-4A7C-B136-3A04F90149E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1919A7E-50BE-4C2E-BDD1-6F87281C84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pPr>
              <a:defRPr/>
            </a:pPr>
            <a:fld id="{2CDD577E-5C75-4AE2-A156-EEDF2B835D2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>
            <a:extLst>
              <a:ext uri="{FF2B5EF4-FFF2-40B4-BE49-F238E27FC236}">
                <a16:creationId xmlns:a16="http://schemas.microsoft.com/office/drawing/2014/main" id="{6CD1DD07-FDF4-4115-A261-C8243DFE7D7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>
            <a:extLst>
              <a:ext uri="{FF2B5EF4-FFF2-40B4-BE49-F238E27FC236}">
                <a16:creationId xmlns:a16="http://schemas.microsoft.com/office/drawing/2014/main" id="{E2527CC8-F25B-4E1C-B988-76E2C02528B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7108" name="灯片编号占位符 3">
            <a:extLst>
              <a:ext uri="{FF2B5EF4-FFF2-40B4-BE49-F238E27FC236}">
                <a16:creationId xmlns:a16="http://schemas.microsoft.com/office/drawing/2014/main" id="{95BC070D-FD2B-461F-9E1A-D27B005052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A927E1D-530D-49C1-A068-253A798BC31B}" type="slidenum">
              <a:rPr lang="zh-CN" altLang="en-US"/>
              <a:pPr>
                <a:spcBef>
                  <a:spcPct val="0"/>
                </a:spcBef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4522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>
            <a:extLst>
              <a:ext uri="{FF2B5EF4-FFF2-40B4-BE49-F238E27FC236}">
                <a16:creationId xmlns:a16="http://schemas.microsoft.com/office/drawing/2014/main" id="{6CD1DD07-FDF4-4115-A261-C8243DFE7D7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>
            <a:extLst>
              <a:ext uri="{FF2B5EF4-FFF2-40B4-BE49-F238E27FC236}">
                <a16:creationId xmlns:a16="http://schemas.microsoft.com/office/drawing/2014/main" id="{E2527CC8-F25B-4E1C-B988-76E2C02528B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7108" name="灯片编号占位符 3">
            <a:extLst>
              <a:ext uri="{FF2B5EF4-FFF2-40B4-BE49-F238E27FC236}">
                <a16:creationId xmlns:a16="http://schemas.microsoft.com/office/drawing/2014/main" id="{95BC070D-FD2B-461F-9E1A-D27B005052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A927E1D-530D-49C1-A068-253A798BC31B}" type="slidenum">
              <a:rPr lang="zh-CN" altLang="en-US"/>
              <a:pPr>
                <a:spcBef>
                  <a:spcPct val="0"/>
                </a:spcBef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463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>
            <a:extLst>
              <a:ext uri="{FF2B5EF4-FFF2-40B4-BE49-F238E27FC236}">
                <a16:creationId xmlns:a16="http://schemas.microsoft.com/office/drawing/2014/main" id="{6CD1DD07-FDF4-4115-A261-C8243DFE7D7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>
            <a:extLst>
              <a:ext uri="{FF2B5EF4-FFF2-40B4-BE49-F238E27FC236}">
                <a16:creationId xmlns:a16="http://schemas.microsoft.com/office/drawing/2014/main" id="{E2527CC8-F25B-4E1C-B988-76E2C02528B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7108" name="灯片编号占位符 3">
            <a:extLst>
              <a:ext uri="{FF2B5EF4-FFF2-40B4-BE49-F238E27FC236}">
                <a16:creationId xmlns:a16="http://schemas.microsoft.com/office/drawing/2014/main" id="{95BC070D-FD2B-461F-9E1A-D27B005052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A927E1D-530D-49C1-A068-253A798BC31B}" type="slidenum">
              <a:rPr lang="zh-CN" altLang="en-US"/>
              <a:pPr>
                <a:spcBef>
                  <a:spcPct val="0"/>
                </a:spcBef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6318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>
            <a:extLst>
              <a:ext uri="{FF2B5EF4-FFF2-40B4-BE49-F238E27FC236}">
                <a16:creationId xmlns:a16="http://schemas.microsoft.com/office/drawing/2014/main" id="{6CD1DD07-FDF4-4115-A261-C8243DFE7D7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>
            <a:extLst>
              <a:ext uri="{FF2B5EF4-FFF2-40B4-BE49-F238E27FC236}">
                <a16:creationId xmlns:a16="http://schemas.microsoft.com/office/drawing/2014/main" id="{E2527CC8-F25B-4E1C-B988-76E2C02528B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7108" name="灯片编号占位符 3">
            <a:extLst>
              <a:ext uri="{FF2B5EF4-FFF2-40B4-BE49-F238E27FC236}">
                <a16:creationId xmlns:a16="http://schemas.microsoft.com/office/drawing/2014/main" id="{95BC070D-FD2B-461F-9E1A-D27B005052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A927E1D-530D-49C1-A068-253A798BC31B}" type="slidenum">
              <a:rPr lang="zh-CN" altLang="en-US"/>
              <a:pPr>
                <a:spcBef>
                  <a:spcPct val="0"/>
                </a:spcBef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8574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>
            <a:extLst>
              <a:ext uri="{FF2B5EF4-FFF2-40B4-BE49-F238E27FC236}">
                <a16:creationId xmlns:a16="http://schemas.microsoft.com/office/drawing/2014/main" id="{6CD1DD07-FDF4-4115-A261-C8243DFE7D7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>
            <a:extLst>
              <a:ext uri="{FF2B5EF4-FFF2-40B4-BE49-F238E27FC236}">
                <a16:creationId xmlns:a16="http://schemas.microsoft.com/office/drawing/2014/main" id="{E2527CC8-F25B-4E1C-B988-76E2C02528B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7108" name="灯片编号占位符 3">
            <a:extLst>
              <a:ext uri="{FF2B5EF4-FFF2-40B4-BE49-F238E27FC236}">
                <a16:creationId xmlns:a16="http://schemas.microsoft.com/office/drawing/2014/main" id="{95BC070D-FD2B-461F-9E1A-D27B005052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A927E1D-530D-49C1-A068-253A798BC31B}" type="slidenum">
              <a:rPr lang="zh-CN" altLang="en-US"/>
              <a:pPr>
                <a:spcBef>
                  <a:spcPct val="0"/>
                </a:spcBef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7558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>
            <a:extLst>
              <a:ext uri="{FF2B5EF4-FFF2-40B4-BE49-F238E27FC236}">
                <a16:creationId xmlns:a16="http://schemas.microsoft.com/office/drawing/2014/main" id="{6CD1DD07-FDF4-4115-A261-C8243DFE7D7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>
            <a:extLst>
              <a:ext uri="{FF2B5EF4-FFF2-40B4-BE49-F238E27FC236}">
                <a16:creationId xmlns:a16="http://schemas.microsoft.com/office/drawing/2014/main" id="{E2527CC8-F25B-4E1C-B988-76E2C02528B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7108" name="灯片编号占位符 3">
            <a:extLst>
              <a:ext uri="{FF2B5EF4-FFF2-40B4-BE49-F238E27FC236}">
                <a16:creationId xmlns:a16="http://schemas.microsoft.com/office/drawing/2014/main" id="{95BC070D-FD2B-461F-9E1A-D27B005052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A927E1D-530D-49C1-A068-253A798BC31B}" type="slidenum">
              <a:rPr lang="zh-CN" altLang="en-US"/>
              <a:pPr>
                <a:spcBef>
                  <a:spcPct val="0"/>
                </a:spcBef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5009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>
            <a:extLst>
              <a:ext uri="{FF2B5EF4-FFF2-40B4-BE49-F238E27FC236}">
                <a16:creationId xmlns:a16="http://schemas.microsoft.com/office/drawing/2014/main" id="{6CD1DD07-FDF4-4115-A261-C8243DFE7D7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>
            <a:extLst>
              <a:ext uri="{FF2B5EF4-FFF2-40B4-BE49-F238E27FC236}">
                <a16:creationId xmlns:a16="http://schemas.microsoft.com/office/drawing/2014/main" id="{E2527CC8-F25B-4E1C-B988-76E2C02528B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7108" name="灯片编号占位符 3">
            <a:extLst>
              <a:ext uri="{FF2B5EF4-FFF2-40B4-BE49-F238E27FC236}">
                <a16:creationId xmlns:a16="http://schemas.microsoft.com/office/drawing/2014/main" id="{95BC070D-FD2B-461F-9E1A-D27B005052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A927E1D-530D-49C1-A068-253A798BC31B}" type="slidenum">
              <a:rPr lang="zh-CN" altLang="en-US"/>
              <a:pPr>
                <a:spcBef>
                  <a:spcPct val="0"/>
                </a:spcBef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0496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>
            <a:extLst>
              <a:ext uri="{FF2B5EF4-FFF2-40B4-BE49-F238E27FC236}">
                <a16:creationId xmlns:a16="http://schemas.microsoft.com/office/drawing/2014/main" id="{6CD1DD07-FDF4-4115-A261-C8243DFE7D7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>
            <a:extLst>
              <a:ext uri="{FF2B5EF4-FFF2-40B4-BE49-F238E27FC236}">
                <a16:creationId xmlns:a16="http://schemas.microsoft.com/office/drawing/2014/main" id="{E2527CC8-F25B-4E1C-B988-76E2C02528B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7108" name="灯片编号占位符 3">
            <a:extLst>
              <a:ext uri="{FF2B5EF4-FFF2-40B4-BE49-F238E27FC236}">
                <a16:creationId xmlns:a16="http://schemas.microsoft.com/office/drawing/2014/main" id="{95BC070D-FD2B-461F-9E1A-D27B005052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A927E1D-530D-49C1-A068-253A798BC31B}" type="slidenum">
              <a:rPr lang="zh-CN" altLang="en-US"/>
              <a:pPr>
                <a:spcBef>
                  <a:spcPct val="0"/>
                </a:spcBef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14819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>
            <a:extLst>
              <a:ext uri="{FF2B5EF4-FFF2-40B4-BE49-F238E27FC236}">
                <a16:creationId xmlns:a16="http://schemas.microsoft.com/office/drawing/2014/main" id="{6CD1DD07-FDF4-4115-A261-C8243DFE7D7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>
            <a:extLst>
              <a:ext uri="{FF2B5EF4-FFF2-40B4-BE49-F238E27FC236}">
                <a16:creationId xmlns:a16="http://schemas.microsoft.com/office/drawing/2014/main" id="{E2527CC8-F25B-4E1C-B988-76E2C02528B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7108" name="灯片编号占位符 3">
            <a:extLst>
              <a:ext uri="{FF2B5EF4-FFF2-40B4-BE49-F238E27FC236}">
                <a16:creationId xmlns:a16="http://schemas.microsoft.com/office/drawing/2014/main" id="{95BC070D-FD2B-461F-9E1A-D27B005052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A927E1D-530D-49C1-A068-253A798BC31B}" type="slidenum">
              <a:rPr lang="zh-CN" altLang="en-US"/>
              <a:pPr>
                <a:spcBef>
                  <a:spcPct val="0"/>
                </a:spcBef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59236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>
            <a:extLst>
              <a:ext uri="{FF2B5EF4-FFF2-40B4-BE49-F238E27FC236}">
                <a16:creationId xmlns:a16="http://schemas.microsoft.com/office/drawing/2014/main" id="{6CD1DD07-FDF4-4115-A261-C8243DFE7D7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>
            <a:extLst>
              <a:ext uri="{FF2B5EF4-FFF2-40B4-BE49-F238E27FC236}">
                <a16:creationId xmlns:a16="http://schemas.microsoft.com/office/drawing/2014/main" id="{E2527CC8-F25B-4E1C-B988-76E2C02528B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7108" name="灯片编号占位符 3">
            <a:extLst>
              <a:ext uri="{FF2B5EF4-FFF2-40B4-BE49-F238E27FC236}">
                <a16:creationId xmlns:a16="http://schemas.microsoft.com/office/drawing/2014/main" id="{95BC070D-FD2B-461F-9E1A-D27B005052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A927E1D-530D-49C1-A068-253A798BC31B}" type="slidenum">
              <a:rPr lang="zh-CN" altLang="en-US"/>
              <a:pPr>
                <a:spcBef>
                  <a:spcPct val="0"/>
                </a:spcBef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3667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>
            <a:extLst>
              <a:ext uri="{FF2B5EF4-FFF2-40B4-BE49-F238E27FC236}">
                <a16:creationId xmlns:a16="http://schemas.microsoft.com/office/drawing/2014/main" id="{6CD1DD07-FDF4-4115-A261-C8243DFE7D7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>
            <a:extLst>
              <a:ext uri="{FF2B5EF4-FFF2-40B4-BE49-F238E27FC236}">
                <a16:creationId xmlns:a16="http://schemas.microsoft.com/office/drawing/2014/main" id="{E2527CC8-F25B-4E1C-B988-76E2C02528B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7108" name="灯片编号占位符 3">
            <a:extLst>
              <a:ext uri="{FF2B5EF4-FFF2-40B4-BE49-F238E27FC236}">
                <a16:creationId xmlns:a16="http://schemas.microsoft.com/office/drawing/2014/main" id="{95BC070D-FD2B-461F-9E1A-D27B005052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A927E1D-530D-49C1-A068-253A798BC31B}" type="slidenum">
              <a:rPr lang="zh-CN" altLang="en-US"/>
              <a:pPr>
                <a:spcBef>
                  <a:spcPct val="0"/>
                </a:spcBef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613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>
            <a:extLst>
              <a:ext uri="{FF2B5EF4-FFF2-40B4-BE49-F238E27FC236}">
                <a16:creationId xmlns:a16="http://schemas.microsoft.com/office/drawing/2014/main" id="{6CD1DD07-FDF4-4115-A261-C8243DFE7D7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>
            <a:extLst>
              <a:ext uri="{FF2B5EF4-FFF2-40B4-BE49-F238E27FC236}">
                <a16:creationId xmlns:a16="http://schemas.microsoft.com/office/drawing/2014/main" id="{E2527CC8-F25B-4E1C-B988-76E2C02528B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7108" name="灯片编号占位符 3">
            <a:extLst>
              <a:ext uri="{FF2B5EF4-FFF2-40B4-BE49-F238E27FC236}">
                <a16:creationId xmlns:a16="http://schemas.microsoft.com/office/drawing/2014/main" id="{95BC070D-FD2B-461F-9E1A-D27B005052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A927E1D-530D-49C1-A068-253A798BC31B}" type="slidenum">
              <a:rPr lang="zh-CN" altLang="en-US"/>
              <a:pPr>
                <a:spcBef>
                  <a:spcPct val="0"/>
                </a:spcBef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4677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>
            <a:extLst>
              <a:ext uri="{FF2B5EF4-FFF2-40B4-BE49-F238E27FC236}">
                <a16:creationId xmlns:a16="http://schemas.microsoft.com/office/drawing/2014/main" id="{6CD1DD07-FDF4-4115-A261-C8243DFE7D7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>
            <a:extLst>
              <a:ext uri="{FF2B5EF4-FFF2-40B4-BE49-F238E27FC236}">
                <a16:creationId xmlns:a16="http://schemas.microsoft.com/office/drawing/2014/main" id="{E2527CC8-F25B-4E1C-B988-76E2C02528B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7108" name="灯片编号占位符 3">
            <a:extLst>
              <a:ext uri="{FF2B5EF4-FFF2-40B4-BE49-F238E27FC236}">
                <a16:creationId xmlns:a16="http://schemas.microsoft.com/office/drawing/2014/main" id="{95BC070D-FD2B-461F-9E1A-D27B005052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A927E1D-530D-49C1-A068-253A798BC31B}" type="slidenum">
              <a:rPr lang="zh-CN" altLang="en-US"/>
              <a:pPr>
                <a:spcBef>
                  <a:spcPct val="0"/>
                </a:spcBef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47173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>
            <a:extLst>
              <a:ext uri="{FF2B5EF4-FFF2-40B4-BE49-F238E27FC236}">
                <a16:creationId xmlns:a16="http://schemas.microsoft.com/office/drawing/2014/main" id="{6CD1DD07-FDF4-4115-A261-C8243DFE7D7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>
            <a:extLst>
              <a:ext uri="{FF2B5EF4-FFF2-40B4-BE49-F238E27FC236}">
                <a16:creationId xmlns:a16="http://schemas.microsoft.com/office/drawing/2014/main" id="{E2527CC8-F25B-4E1C-B988-76E2C02528B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7108" name="灯片编号占位符 3">
            <a:extLst>
              <a:ext uri="{FF2B5EF4-FFF2-40B4-BE49-F238E27FC236}">
                <a16:creationId xmlns:a16="http://schemas.microsoft.com/office/drawing/2014/main" id="{95BC070D-FD2B-461F-9E1A-D27B005052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A927E1D-530D-49C1-A068-253A798BC31B}" type="slidenum">
              <a:rPr lang="zh-CN" altLang="en-US"/>
              <a:pPr>
                <a:spcBef>
                  <a:spcPct val="0"/>
                </a:spcBef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7600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>
            <a:extLst>
              <a:ext uri="{FF2B5EF4-FFF2-40B4-BE49-F238E27FC236}">
                <a16:creationId xmlns:a16="http://schemas.microsoft.com/office/drawing/2014/main" id="{6CD1DD07-FDF4-4115-A261-C8243DFE7D7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>
            <a:extLst>
              <a:ext uri="{FF2B5EF4-FFF2-40B4-BE49-F238E27FC236}">
                <a16:creationId xmlns:a16="http://schemas.microsoft.com/office/drawing/2014/main" id="{E2527CC8-F25B-4E1C-B988-76E2C02528B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7108" name="灯片编号占位符 3">
            <a:extLst>
              <a:ext uri="{FF2B5EF4-FFF2-40B4-BE49-F238E27FC236}">
                <a16:creationId xmlns:a16="http://schemas.microsoft.com/office/drawing/2014/main" id="{95BC070D-FD2B-461F-9E1A-D27B005052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A927E1D-530D-49C1-A068-253A798BC31B}" type="slidenum">
              <a:rPr lang="zh-CN" altLang="en-US"/>
              <a:pPr>
                <a:spcBef>
                  <a:spcPct val="0"/>
                </a:spcBef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9411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>
            <a:extLst>
              <a:ext uri="{FF2B5EF4-FFF2-40B4-BE49-F238E27FC236}">
                <a16:creationId xmlns:a16="http://schemas.microsoft.com/office/drawing/2014/main" id="{6CD1DD07-FDF4-4115-A261-C8243DFE7D7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>
            <a:extLst>
              <a:ext uri="{FF2B5EF4-FFF2-40B4-BE49-F238E27FC236}">
                <a16:creationId xmlns:a16="http://schemas.microsoft.com/office/drawing/2014/main" id="{E2527CC8-F25B-4E1C-B988-76E2C02528B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7108" name="灯片编号占位符 3">
            <a:extLst>
              <a:ext uri="{FF2B5EF4-FFF2-40B4-BE49-F238E27FC236}">
                <a16:creationId xmlns:a16="http://schemas.microsoft.com/office/drawing/2014/main" id="{95BC070D-FD2B-461F-9E1A-D27B005052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A927E1D-530D-49C1-A068-253A798BC31B}" type="slidenum">
              <a:rPr lang="zh-CN" altLang="en-US"/>
              <a:pPr>
                <a:spcBef>
                  <a:spcPct val="0"/>
                </a:spcBef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1209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>
            <a:extLst>
              <a:ext uri="{FF2B5EF4-FFF2-40B4-BE49-F238E27FC236}">
                <a16:creationId xmlns:a16="http://schemas.microsoft.com/office/drawing/2014/main" id="{6CD1DD07-FDF4-4115-A261-C8243DFE7D7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>
            <a:extLst>
              <a:ext uri="{FF2B5EF4-FFF2-40B4-BE49-F238E27FC236}">
                <a16:creationId xmlns:a16="http://schemas.microsoft.com/office/drawing/2014/main" id="{E2527CC8-F25B-4E1C-B988-76E2C02528B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7108" name="灯片编号占位符 3">
            <a:extLst>
              <a:ext uri="{FF2B5EF4-FFF2-40B4-BE49-F238E27FC236}">
                <a16:creationId xmlns:a16="http://schemas.microsoft.com/office/drawing/2014/main" id="{95BC070D-FD2B-461F-9E1A-D27B005052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A927E1D-530D-49C1-A068-253A798BC31B}" type="slidenum">
              <a:rPr lang="zh-CN" altLang="en-US"/>
              <a:pPr>
                <a:spcBef>
                  <a:spcPct val="0"/>
                </a:spcBef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2274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>
            <a:extLst>
              <a:ext uri="{FF2B5EF4-FFF2-40B4-BE49-F238E27FC236}">
                <a16:creationId xmlns:a16="http://schemas.microsoft.com/office/drawing/2014/main" id="{6CD1DD07-FDF4-4115-A261-C8243DFE7D7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>
            <a:extLst>
              <a:ext uri="{FF2B5EF4-FFF2-40B4-BE49-F238E27FC236}">
                <a16:creationId xmlns:a16="http://schemas.microsoft.com/office/drawing/2014/main" id="{E2527CC8-F25B-4E1C-B988-76E2C02528B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7108" name="灯片编号占位符 3">
            <a:extLst>
              <a:ext uri="{FF2B5EF4-FFF2-40B4-BE49-F238E27FC236}">
                <a16:creationId xmlns:a16="http://schemas.microsoft.com/office/drawing/2014/main" id="{95BC070D-FD2B-461F-9E1A-D27B005052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A927E1D-530D-49C1-A068-253A798BC31B}" type="slidenum">
              <a:rPr lang="zh-CN" altLang="en-US"/>
              <a:pPr>
                <a:spcBef>
                  <a:spcPct val="0"/>
                </a:spcBef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11073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>
            <a:extLst>
              <a:ext uri="{FF2B5EF4-FFF2-40B4-BE49-F238E27FC236}">
                <a16:creationId xmlns:a16="http://schemas.microsoft.com/office/drawing/2014/main" id="{6CD1DD07-FDF4-4115-A261-C8243DFE7D7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>
            <a:extLst>
              <a:ext uri="{FF2B5EF4-FFF2-40B4-BE49-F238E27FC236}">
                <a16:creationId xmlns:a16="http://schemas.microsoft.com/office/drawing/2014/main" id="{E2527CC8-F25B-4E1C-B988-76E2C02528B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7108" name="灯片编号占位符 3">
            <a:extLst>
              <a:ext uri="{FF2B5EF4-FFF2-40B4-BE49-F238E27FC236}">
                <a16:creationId xmlns:a16="http://schemas.microsoft.com/office/drawing/2014/main" id="{95BC070D-FD2B-461F-9E1A-D27B005052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A927E1D-530D-49C1-A068-253A798BC31B}" type="slidenum">
              <a:rPr lang="zh-CN" altLang="en-US"/>
              <a:pPr>
                <a:spcBef>
                  <a:spcPct val="0"/>
                </a:spcBef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6186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>
            <a:extLst>
              <a:ext uri="{FF2B5EF4-FFF2-40B4-BE49-F238E27FC236}">
                <a16:creationId xmlns:a16="http://schemas.microsoft.com/office/drawing/2014/main" id="{6CD1DD07-FDF4-4115-A261-C8243DFE7D7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>
            <a:extLst>
              <a:ext uri="{FF2B5EF4-FFF2-40B4-BE49-F238E27FC236}">
                <a16:creationId xmlns:a16="http://schemas.microsoft.com/office/drawing/2014/main" id="{E2527CC8-F25B-4E1C-B988-76E2C02528B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7108" name="灯片编号占位符 3">
            <a:extLst>
              <a:ext uri="{FF2B5EF4-FFF2-40B4-BE49-F238E27FC236}">
                <a16:creationId xmlns:a16="http://schemas.microsoft.com/office/drawing/2014/main" id="{95BC070D-FD2B-461F-9E1A-D27B005052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A927E1D-530D-49C1-A068-253A798BC31B}" type="slidenum">
              <a:rPr lang="zh-CN" altLang="en-US"/>
              <a:pPr>
                <a:spcBef>
                  <a:spcPct val="0"/>
                </a:spcBef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07683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>
            <a:extLst>
              <a:ext uri="{FF2B5EF4-FFF2-40B4-BE49-F238E27FC236}">
                <a16:creationId xmlns:a16="http://schemas.microsoft.com/office/drawing/2014/main" id="{6CD1DD07-FDF4-4115-A261-C8243DFE7D7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>
            <a:extLst>
              <a:ext uri="{FF2B5EF4-FFF2-40B4-BE49-F238E27FC236}">
                <a16:creationId xmlns:a16="http://schemas.microsoft.com/office/drawing/2014/main" id="{E2527CC8-F25B-4E1C-B988-76E2C02528B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7108" name="灯片编号占位符 3">
            <a:extLst>
              <a:ext uri="{FF2B5EF4-FFF2-40B4-BE49-F238E27FC236}">
                <a16:creationId xmlns:a16="http://schemas.microsoft.com/office/drawing/2014/main" id="{95BC070D-FD2B-461F-9E1A-D27B005052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A927E1D-530D-49C1-A068-253A798BC31B}" type="slidenum">
              <a:rPr lang="zh-CN" altLang="en-US"/>
              <a:pPr>
                <a:spcBef>
                  <a:spcPct val="0"/>
                </a:spcBef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9043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>
            <a:extLst>
              <a:ext uri="{FF2B5EF4-FFF2-40B4-BE49-F238E27FC236}">
                <a16:creationId xmlns:a16="http://schemas.microsoft.com/office/drawing/2014/main" id="{6CD1DD07-FDF4-4115-A261-C8243DFE7D7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>
            <a:extLst>
              <a:ext uri="{FF2B5EF4-FFF2-40B4-BE49-F238E27FC236}">
                <a16:creationId xmlns:a16="http://schemas.microsoft.com/office/drawing/2014/main" id="{E2527CC8-F25B-4E1C-B988-76E2C02528B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7108" name="灯片编号占位符 3">
            <a:extLst>
              <a:ext uri="{FF2B5EF4-FFF2-40B4-BE49-F238E27FC236}">
                <a16:creationId xmlns:a16="http://schemas.microsoft.com/office/drawing/2014/main" id="{95BC070D-FD2B-461F-9E1A-D27B005052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A927E1D-530D-49C1-A068-253A798BC31B}" type="slidenum">
              <a:rPr lang="zh-CN" altLang="en-US"/>
              <a:pPr>
                <a:spcBef>
                  <a:spcPct val="0"/>
                </a:spcBef>
              </a:pPr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701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>
            <a:extLst>
              <a:ext uri="{FF2B5EF4-FFF2-40B4-BE49-F238E27FC236}">
                <a16:creationId xmlns:a16="http://schemas.microsoft.com/office/drawing/2014/main" id="{6CD1DD07-FDF4-4115-A261-C8243DFE7D7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>
            <a:extLst>
              <a:ext uri="{FF2B5EF4-FFF2-40B4-BE49-F238E27FC236}">
                <a16:creationId xmlns:a16="http://schemas.microsoft.com/office/drawing/2014/main" id="{E2527CC8-F25B-4E1C-B988-76E2C02528B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7108" name="灯片编号占位符 3">
            <a:extLst>
              <a:ext uri="{FF2B5EF4-FFF2-40B4-BE49-F238E27FC236}">
                <a16:creationId xmlns:a16="http://schemas.microsoft.com/office/drawing/2014/main" id="{95BC070D-FD2B-461F-9E1A-D27B005052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A927E1D-530D-49C1-A068-253A798BC31B}" type="slidenum">
              <a:rPr lang="zh-CN" altLang="en-US"/>
              <a:pPr>
                <a:spcBef>
                  <a:spcPct val="0"/>
                </a:spcBef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0127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>
            <a:extLst>
              <a:ext uri="{FF2B5EF4-FFF2-40B4-BE49-F238E27FC236}">
                <a16:creationId xmlns:a16="http://schemas.microsoft.com/office/drawing/2014/main" id="{6CD1DD07-FDF4-4115-A261-C8243DFE7D7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>
            <a:extLst>
              <a:ext uri="{FF2B5EF4-FFF2-40B4-BE49-F238E27FC236}">
                <a16:creationId xmlns:a16="http://schemas.microsoft.com/office/drawing/2014/main" id="{E2527CC8-F25B-4E1C-B988-76E2C02528B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7108" name="灯片编号占位符 3">
            <a:extLst>
              <a:ext uri="{FF2B5EF4-FFF2-40B4-BE49-F238E27FC236}">
                <a16:creationId xmlns:a16="http://schemas.microsoft.com/office/drawing/2014/main" id="{95BC070D-FD2B-461F-9E1A-D27B005052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A927E1D-530D-49C1-A068-253A798BC31B}" type="slidenum">
              <a:rPr lang="zh-CN" altLang="en-US"/>
              <a:pPr>
                <a:spcBef>
                  <a:spcPct val="0"/>
                </a:spcBef>
              </a:pPr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1216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>
            <a:extLst>
              <a:ext uri="{FF2B5EF4-FFF2-40B4-BE49-F238E27FC236}">
                <a16:creationId xmlns:a16="http://schemas.microsoft.com/office/drawing/2014/main" id="{6CD1DD07-FDF4-4115-A261-C8243DFE7D7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>
            <a:extLst>
              <a:ext uri="{FF2B5EF4-FFF2-40B4-BE49-F238E27FC236}">
                <a16:creationId xmlns:a16="http://schemas.microsoft.com/office/drawing/2014/main" id="{E2527CC8-F25B-4E1C-B988-76E2C02528B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7108" name="灯片编号占位符 3">
            <a:extLst>
              <a:ext uri="{FF2B5EF4-FFF2-40B4-BE49-F238E27FC236}">
                <a16:creationId xmlns:a16="http://schemas.microsoft.com/office/drawing/2014/main" id="{95BC070D-FD2B-461F-9E1A-D27B005052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A927E1D-530D-49C1-A068-253A798BC31B}" type="slidenum">
              <a:rPr lang="zh-CN" altLang="en-US"/>
              <a:pPr>
                <a:spcBef>
                  <a:spcPct val="0"/>
                </a:spcBef>
              </a:pPr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3152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>
            <a:extLst>
              <a:ext uri="{FF2B5EF4-FFF2-40B4-BE49-F238E27FC236}">
                <a16:creationId xmlns:a16="http://schemas.microsoft.com/office/drawing/2014/main" id="{6CD1DD07-FDF4-4115-A261-C8243DFE7D7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>
            <a:extLst>
              <a:ext uri="{FF2B5EF4-FFF2-40B4-BE49-F238E27FC236}">
                <a16:creationId xmlns:a16="http://schemas.microsoft.com/office/drawing/2014/main" id="{E2527CC8-F25B-4E1C-B988-76E2C02528B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7108" name="灯片编号占位符 3">
            <a:extLst>
              <a:ext uri="{FF2B5EF4-FFF2-40B4-BE49-F238E27FC236}">
                <a16:creationId xmlns:a16="http://schemas.microsoft.com/office/drawing/2014/main" id="{95BC070D-FD2B-461F-9E1A-D27B005052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A927E1D-530D-49C1-A068-253A798BC31B}" type="slidenum">
              <a:rPr lang="zh-CN" altLang="en-US"/>
              <a:pPr>
                <a:spcBef>
                  <a:spcPct val="0"/>
                </a:spcBef>
              </a:pPr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7830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>
            <a:extLst>
              <a:ext uri="{FF2B5EF4-FFF2-40B4-BE49-F238E27FC236}">
                <a16:creationId xmlns:a16="http://schemas.microsoft.com/office/drawing/2014/main" id="{6CD1DD07-FDF4-4115-A261-C8243DFE7D7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>
            <a:extLst>
              <a:ext uri="{FF2B5EF4-FFF2-40B4-BE49-F238E27FC236}">
                <a16:creationId xmlns:a16="http://schemas.microsoft.com/office/drawing/2014/main" id="{E2527CC8-F25B-4E1C-B988-76E2C02528B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7108" name="灯片编号占位符 3">
            <a:extLst>
              <a:ext uri="{FF2B5EF4-FFF2-40B4-BE49-F238E27FC236}">
                <a16:creationId xmlns:a16="http://schemas.microsoft.com/office/drawing/2014/main" id="{95BC070D-FD2B-461F-9E1A-D27B005052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A927E1D-530D-49C1-A068-253A798BC31B}" type="slidenum">
              <a:rPr lang="zh-CN" altLang="en-US"/>
              <a:pPr>
                <a:spcBef>
                  <a:spcPct val="0"/>
                </a:spcBef>
              </a:pPr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60666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>
            <a:extLst>
              <a:ext uri="{FF2B5EF4-FFF2-40B4-BE49-F238E27FC236}">
                <a16:creationId xmlns:a16="http://schemas.microsoft.com/office/drawing/2014/main" id="{6CD1DD07-FDF4-4115-A261-C8243DFE7D7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>
            <a:extLst>
              <a:ext uri="{FF2B5EF4-FFF2-40B4-BE49-F238E27FC236}">
                <a16:creationId xmlns:a16="http://schemas.microsoft.com/office/drawing/2014/main" id="{E2527CC8-F25B-4E1C-B988-76E2C02528B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7108" name="灯片编号占位符 3">
            <a:extLst>
              <a:ext uri="{FF2B5EF4-FFF2-40B4-BE49-F238E27FC236}">
                <a16:creationId xmlns:a16="http://schemas.microsoft.com/office/drawing/2014/main" id="{95BC070D-FD2B-461F-9E1A-D27B005052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A927E1D-530D-49C1-A068-253A798BC31B}" type="slidenum">
              <a:rPr lang="zh-CN" altLang="en-US"/>
              <a:pPr>
                <a:spcBef>
                  <a:spcPct val="0"/>
                </a:spcBef>
              </a:pPr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58498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>
            <a:extLst>
              <a:ext uri="{FF2B5EF4-FFF2-40B4-BE49-F238E27FC236}">
                <a16:creationId xmlns:a16="http://schemas.microsoft.com/office/drawing/2014/main" id="{6CD1DD07-FDF4-4115-A261-C8243DFE7D7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>
            <a:extLst>
              <a:ext uri="{FF2B5EF4-FFF2-40B4-BE49-F238E27FC236}">
                <a16:creationId xmlns:a16="http://schemas.microsoft.com/office/drawing/2014/main" id="{E2527CC8-F25B-4E1C-B988-76E2C02528B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7108" name="灯片编号占位符 3">
            <a:extLst>
              <a:ext uri="{FF2B5EF4-FFF2-40B4-BE49-F238E27FC236}">
                <a16:creationId xmlns:a16="http://schemas.microsoft.com/office/drawing/2014/main" id="{95BC070D-FD2B-461F-9E1A-D27B005052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A927E1D-530D-49C1-A068-253A798BC31B}" type="slidenum">
              <a:rPr lang="zh-CN" altLang="en-US"/>
              <a:pPr>
                <a:spcBef>
                  <a:spcPct val="0"/>
                </a:spcBef>
              </a:pPr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4242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>
            <a:extLst>
              <a:ext uri="{FF2B5EF4-FFF2-40B4-BE49-F238E27FC236}">
                <a16:creationId xmlns:a16="http://schemas.microsoft.com/office/drawing/2014/main" id="{6CD1DD07-FDF4-4115-A261-C8243DFE7D7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>
            <a:extLst>
              <a:ext uri="{FF2B5EF4-FFF2-40B4-BE49-F238E27FC236}">
                <a16:creationId xmlns:a16="http://schemas.microsoft.com/office/drawing/2014/main" id="{E2527CC8-F25B-4E1C-B988-76E2C02528B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7108" name="灯片编号占位符 3">
            <a:extLst>
              <a:ext uri="{FF2B5EF4-FFF2-40B4-BE49-F238E27FC236}">
                <a16:creationId xmlns:a16="http://schemas.microsoft.com/office/drawing/2014/main" id="{95BC070D-FD2B-461F-9E1A-D27B005052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A927E1D-530D-49C1-A068-253A798BC31B}" type="slidenum">
              <a:rPr lang="zh-CN" altLang="en-US"/>
              <a:pPr>
                <a:spcBef>
                  <a:spcPct val="0"/>
                </a:spcBef>
              </a:pPr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0874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>
            <a:extLst>
              <a:ext uri="{FF2B5EF4-FFF2-40B4-BE49-F238E27FC236}">
                <a16:creationId xmlns:a16="http://schemas.microsoft.com/office/drawing/2014/main" id="{6CD1DD07-FDF4-4115-A261-C8243DFE7D7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>
            <a:extLst>
              <a:ext uri="{FF2B5EF4-FFF2-40B4-BE49-F238E27FC236}">
                <a16:creationId xmlns:a16="http://schemas.microsoft.com/office/drawing/2014/main" id="{E2527CC8-F25B-4E1C-B988-76E2C02528B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7108" name="灯片编号占位符 3">
            <a:extLst>
              <a:ext uri="{FF2B5EF4-FFF2-40B4-BE49-F238E27FC236}">
                <a16:creationId xmlns:a16="http://schemas.microsoft.com/office/drawing/2014/main" id="{95BC070D-FD2B-461F-9E1A-D27B005052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A927E1D-530D-49C1-A068-253A798BC31B}" type="slidenum">
              <a:rPr lang="zh-CN" altLang="en-US"/>
              <a:pPr>
                <a:spcBef>
                  <a:spcPct val="0"/>
                </a:spcBef>
              </a:pPr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79710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>
            <a:extLst>
              <a:ext uri="{FF2B5EF4-FFF2-40B4-BE49-F238E27FC236}">
                <a16:creationId xmlns:a16="http://schemas.microsoft.com/office/drawing/2014/main" id="{6CD1DD07-FDF4-4115-A261-C8243DFE7D7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>
            <a:extLst>
              <a:ext uri="{FF2B5EF4-FFF2-40B4-BE49-F238E27FC236}">
                <a16:creationId xmlns:a16="http://schemas.microsoft.com/office/drawing/2014/main" id="{E2527CC8-F25B-4E1C-B988-76E2C02528B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7108" name="灯片编号占位符 3">
            <a:extLst>
              <a:ext uri="{FF2B5EF4-FFF2-40B4-BE49-F238E27FC236}">
                <a16:creationId xmlns:a16="http://schemas.microsoft.com/office/drawing/2014/main" id="{95BC070D-FD2B-461F-9E1A-D27B005052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A927E1D-530D-49C1-A068-253A798BC31B}" type="slidenum">
              <a:rPr lang="zh-CN" altLang="en-US"/>
              <a:pPr>
                <a:spcBef>
                  <a:spcPct val="0"/>
                </a:spcBef>
              </a:pPr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0467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>
            <a:extLst>
              <a:ext uri="{FF2B5EF4-FFF2-40B4-BE49-F238E27FC236}">
                <a16:creationId xmlns:a16="http://schemas.microsoft.com/office/drawing/2014/main" id="{6CD1DD07-FDF4-4115-A261-C8243DFE7D7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>
            <a:extLst>
              <a:ext uri="{FF2B5EF4-FFF2-40B4-BE49-F238E27FC236}">
                <a16:creationId xmlns:a16="http://schemas.microsoft.com/office/drawing/2014/main" id="{E2527CC8-F25B-4E1C-B988-76E2C02528B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7108" name="灯片编号占位符 3">
            <a:extLst>
              <a:ext uri="{FF2B5EF4-FFF2-40B4-BE49-F238E27FC236}">
                <a16:creationId xmlns:a16="http://schemas.microsoft.com/office/drawing/2014/main" id="{95BC070D-FD2B-461F-9E1A-D27B005052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A927E1D-530D-49C1-A068-253A798BC31B}" type="slidenum">
              <a:rPr lang="zh-CN" altLang="en-US"/>
              <a:pPr>
                <a:spcBef>
                  <a:spcPct val="0"/>
                </a:spcBef>
              </a:pPr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802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>
            <a:extLst>
              <a:ext uri="{FF2B5EF4-FFF2-40B4-BE49-F238E27FC236}">
                <a16:creationId xmlns:a16="http://schemas.microsoft.com/office/drawing/2014/main" id="{6CD1DD07-FDF4-4115-A261-C8243DFE7D7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>
            <a:extLst>
              <a:ext uri="{FF2B5EF4-FFF2-40B4-BE49-F238E27FC236}">
                <a16:creationId xmlns:a16="http://schemas.microsoft.com/office/drawing/2014/main" id="{E2527CC8-F25B-4E1C-B988-76E2C02528B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7108" name="灯片编号占位符 3">
            <a:extLst>
              <a:ext uri="{FF2B5EF4-FFF2-40B4-BE49-F238E27FC236}">
                <a16:creationId xmlns:a16="http://schemas.microsoft.com/office/drawing/2014/main" id="{95BC070D-FD2B-461F-9E1A-D27B005052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A927E1D-530D-49C1-A068-253A798BC31B}" type="slidenum">
              <a:rPr lang="zh-CN" altLang="en-US"/>
              <a:pPr>
                <a:spcBef>
                  <a:spcPct val="0"/>
                </a:spcBef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06820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>
            <a:extLst>
              <a:ext uri="{FF2B5EF4-FFF2-40B4-BE49-F238E27FC236}">
                <a16:creationId xmlns:a16="http://schemas.microsoft.com/office/drawing/2014/main" id="{6CD1DD07-FDF4-4115-A261-C8243DFE7D7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>
            <a:extLst>
              <a:ext uri="{FF2B5EF4-FFF2-40B4-BE49-F238E27FC236}">
                <a16:creationId xmlns:a16="http://schemas.microsoft.com/office/drawing/2014/main" id="{E2527CC8-F25B-4E1C-B988-76E2C02528B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7108" name="灯片编号占位符 3">
            <a:extLst>
              <a:ext uri="{FF2B5EF4-FFF2-40B4-BE49-F238E27FC236}">
                <a16:creationId xmlns:a16="http://schemas.microsoft.com/office/drawing/2014/main" id="{95BC070D-FD2B-461F-9E1A-D27B005052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A927E1D-530D-49C1-A068-253A798BC31B}" type="slidenum">
              <a:rPr lang="zh-CN" altLang="en-US"/>
              <a:pPr>
                <a:spcBef>
                  <a:spcPct val="0"/>
                </a:spcBef>
              </a:pPr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693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>
            <a:extLst>
              <a:ext uri="{FF2B5EF4-FFF2-40B4-BE49-F238E27FC236}">
                <a16:creationId xmlns:a16="http://schemas.microsoft.com/office/drawing/2014/main" id="{6CD1DD07-FDF4-4115-A261-C8243DFE7D7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>
            <a:extLst>
              <a:ext uri="{FF2B5EF4-FFF2-40B4-BE49-F238E27FC236}">
                <a16:creationId xmlns:a16="http://schemas.microsoft.com/office/drawing/2014/main" id="{E2527CC8-F25B-4E1C-B988-76E2C02528B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7108" name="灯片编号占位符 3">
            <a:extLst>
              <a:ext uri="{FF2B5EF4-FFF2-40B4-BE49-F238E27FC236}">
                <a16:creationId xmlns:a16="http://schemas.microsoft.com/office/drawing/2014/main" id="{95BC070D-FD2B-461F-9E1A-D27B005052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A927E1D-530D-49C1-A068-253A798BC31B}" type="slidenum">
              <a:rPr lang="zh-CN" altLang="en-US"/>
              <a:pPr>
                <a:spcBef>
                  <a:spcPct val="0"/>
                </a:spcBef>
              </a:pPr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96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>
            <a:extLst>
              <a:ext uri="{FF2B5EF4-FFF2-40B4-BE49-F238E27FC236}">
                <a16:creationId xmlns:a16="http://schemas.microsoft.com/office/drawing/2014/main" id="{6CD1DD07-FDF4-4115-A261-C8243DFE7D7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>
            <a:extLst>
              <a:ext uri="{FF2B5EF4-FFF2-40B4-BE49-F238E27FC236}">
                <a16:creationId xmlns:a16="http://schemas.microsoft.com/office/drawing/2014/main" id="{E2527CC8-F25B-4E1C-B988-76E2C02528B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7108" name="灯片编号占位符 3">
            <a:extLst>
              <a:ext uri="{FF2B5EF4-FFF2-40B4-BE49-F238E27FC236}">
                <a16:creationId xmlns:a16="http://schemas.microsoft.com/office/drawing/2014/main" id="{95BC070D-FD2B-461F-9E1A-D27B005052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A927E1D-530D-49C1-A068-253A798BC31B}" type="slidenum">
              <a:rPr lang="zh-CN" altLang="en-US"/>
              <a:pPr>
                <a:spcBef>
                  <a:spcPct val="0"/>
                </a:spcBef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871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>
            <a:extLst>
              <a:ext uri="{FF2B5EF4-FFF2-40B4-BE49-F238E27FC236}">
                <a16:creationId xmlns:a16="http://schemas.microsoft.com/office/drawing/2014/main" id="{6CD1DD07-FDF4-4115-A261-C8243DFE7D7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>
            <a:extLst>
              <a:ext uri="{FF2B5EF4-FFF2-40B4-BE49-F238E27FC236}">
                <a16:creationId xmlns:a16="http://schemas.microsoft.com/office/drawing/2014/main" id="{E2527CC8-F25B-4E1C-B988-76E2C02528B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7108" name="灯片编号占位符 3">
            <a:extLst>
              <a:ext uri="{FF2B5EF4-FFF2-40B4-BE49-F238E27FC236}">
                <a16:creationId xmlns:a16="http://schemas.microsoft.com/office/drawing/2014/main" id="{95BC070D-FD2B-461F-9E1A-D27B005052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A927E1D-530D-49C1-A068-253A798BC31B}" type="slidenum">
              <a:rPr lang="zh-CN" altLang="en-US"/>
              <a:pPr>
                <a:spcBef>
                  <a:spcPct val="0"/>
                </a:spcBef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787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>
            <a:extLst>
              <a:ext uri="{FF2B5EF4-FFF2-40B4-BE49-F238E27FC236}">
                <a16:creationId xmlns:a16="http://schemas.microsoft.com/office/drawing/2014/main" id="{6CD1DD07-FDF4-4115-A261-C8243DFE7D7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>
            <a:extLst>
              <a:ext uri="{FF2B5EF4-FFF2-40B4-BE49-F238E27FC236}">
                <a16:creationId xmlns:a16="http://schemas.microsoft.com/office/drawing/2014/main" id="{E2527CC8-F25B-4E1C-B988-76E2C02528B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7108" name="灯片编号占位符 3">
            <a:extLst>
              <a:ext uri="{FF2B5EF4-FFF2-40B4-BE49-F238E27FC236}">
                <a16:creationId xmlns:a16="http://schemas.microsoft.com/office/drawing/2014/main" id="{95BC070D-FD2B-461F-9E1A-D27B005052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A927E1D-530D-49C1-A068-253A798BC31B}" type="slidenum">
              <a:rPr lang="zh-CN" altLang="en-US"/>
              <a:pPr>
                <a:spcBef>
                  <a:spcPct val="0"/>
                </a:spcBef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724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>
            <a:extLst>
              <a:ext uri="{FF2B5EF4-FFF2-40B4-BE49-F238E27FC236}">
                <a16:creationId xmlns:a16="http://schemas.microsoft.com/office/drawing/2014/main" id="{6CD1DD07-FDF4-4115-A261-C8243DFE7D7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>
            <a:extLst>
              <a:ext uri="{FF2B5EF4-FFF2-40B4-BE49-F238E27FC236}">
                <a16:creationId xmlns:a16="http://schemas.microsoft.com/office/drawing/2014/main" id="{E2527CC8-F25B-4E1C-B988-76E2C02528B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7108" name="灯片编号占位符 3">
            <a:extLst>
              <a:ext uri="{FF2B5EF4-FFF2-40B4-BE49-F238E27FC236}">
                <a16:creationId xmlns:a16="http://schemas.microsoft.com/office/drawing/2014/main" id="{95BC070D-FD2B-461F-9E1A-D27B005052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A927E1D-530D-49C1-A068-253A798BC31B}" type="slidenum">
              <a:rPr lang="zh-CN" altLang="en-US"/>
              <a:pPr>
                <a:spcBef>
                  <a:spcPct val="0"/>
                </a:spcBef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922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>
            <a:extLst>
              <a:ext uri="{FF2B5EF4-FFF2-40B4-BE49-F238E27FC236}">
                <a16:creationId xmlns:a16="http://schemas.microsoft.com/office/drawing/2014/main" id="{6CD1DD07-FDF4-4115-A261-C8243DFE7D7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>
            <a:extLst>
              <a:ext uri="{FF2B5EF4-FFF2-40B4-BE49-F238E27FC236}">
                <a16:creationId xmlns:a16="http://schemas.microsoft.com/office/drawing/2014/main" id="{E2527CC8-F25B-4E1C-B988-76E2C02528B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7108" name="灯片编号占位符 3">
            <a:extLst>
              <a:ext uri="{FF2B5EF4-FFF2-40B4-BE49-F238E27FC236}">
                <a16:creationId xmlns:a16="http://schemas.microsoft.com/office/drawing/2014/main" id="{95BC070D-FD2B-461F-9E1A-D27B005052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A927E1D-530D-49C1-A068-253A798BC31B}" type="slidenum">
              <a:rPr lang="zh-CN" altLang="en-US"/>
              <a:pPr>
                <a:spcBef>
                  <a:spcPct val="0"/>
                </a:spcBef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9849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8E2273A-D958-483B-AE4D-D6C7BC518B6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968501"/>
            <a:ext cx="9142810" cy="2168525"/>
          </a:xfrm>
          <a:prstGeom prst="rect">
            <a:avLst/>
          </a:prstGeom>
          <a:solidFill>
            <a:srgbClr val="064BB2"/>
          </a:solidFill>
          <a:ln>
            <a:noFill/>
          </a:ln>
          <a:effectLst>
            <a:outerShdw blurRad="50800" dist="38100" dir="5400000" algn="t" rotWithShape="0">
              <a:srgbClr val="000000">
                <a:alpha val="0"/>
              </a:srgbClr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defRPr/>
            </a:pPr>
            <a:endParaRPr lang="zh-CN" altLang="en-US" sz="714" dirty="0">
              <a:solidFill>
                <a:schemeClr val="bg1"/>
              </a:solidFill>
              <a:latin typeface="Calibri"/>
              <a:ea typeface="宋体"/>
              <a:cs typeface="宋体" charset="0"/>
            </a:endParaRPr>
          </a:p>
        </p:txBody>
      </p:sp>
      <p:pic>
        <p:nvPicPr>
          <p:cNvPr id="4" name="图片 3" descr="AW视觉符号.jpg">
            <a:extLst>
              <a:ext uri="{FF2B5EF4-FFF2-40B4-BE49-F238E27FC236}">
                <a16:creationId xmlns:a16="http://schemas.microsoft.com/office/drawing/2014/main" id="{A0FCB16C-DD90-4106-AB92-E87A1E595B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1796" y="2246812"/>
            <a:ext cx="3522764" cy="24781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标题 14"/>
          <p:cNvSpPr>
            <a:spLocks noGrp="1"/>
          </p:cNvSpPr>
          <p:nvPr>
            <p:ph type="title"/>
          </p:nvPr>
        </p:nvSpPr>
        <p:spPr>
          <a:xfrm>
            <a:off x="4178105" y="2706149"/>
            <a:ext cx="4683967" cy="692150"/>
          </a:xfrm>
        </p:spPr>
        <p:txBody>
          <a:bodyPr/>
          <a:lstStyle>
            <a:lvl1pPr algn="ctr">
              <a:defRPr sz="2700" b="1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日期占位符 29">
            <a:extLst>
              <a:ext uri="{FF2B5EF4-FFF2-40B4-BE49-F238E27FC236}">
                <a16:creationId xmlns:a16="http://schemas.microsoft.com/office/drawing/2014/main" id="{8A1A4E5F-8141-4E67-9DED-2776F19E87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97116" y="3659189"/>
            <a:ext cx="1503759" cy="365125"/>
          </a:xfrm>
        </p:spPr>
        <p:txBody>
          <a:bodyPr/>
          <a:lstStyle>
            <a:lvl1pPr algn="r">
              <a:defRPr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5EFD6F6-2F20-4B1A-A667-B95C1338A7FC}" type="datetime5">
              <a:rPr lang="zh-CN" altLang="en-US"/>
              <a:pPr>
                <a:defRPr/>
              </a:pPr>
              <a:t>2020/12/10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0224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>
            <a:extLst>
              <a:ext uri="{FF2B5EF4-FFF2-40B4-BE49-F238E27FC236}">
                <a16:creationId xmlns:a16="http://schemas.microsoft.com/office/drawing/2014/main" id="{E52A9359-C846-4DEE-9179-3691852EBAB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453313" y="6392864"/>
            <a:ext cx="428625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75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fld id="{7334110F-554E-42C8-A9ED-D5B538DE0F4F}" type="slidenum">
              <a:rPr lang="en-US" altLang="zh-CN" sz="750" smtClean="0">
                <a:latin typeface="Arial" panose="020B0604020202020204" pitchFamily="34" charset="0"/>
                <a:cs typeface="Arial" panose="020B0604020202020204" pitchFamily="34" charset="0"/>
              </a:rPr>
              <a:pPr algn="ctr" eaLnBrk="1" hangingPunct="1">
                <a:defRPr/>
              </a:pPr>
              <a:t>‹#›</a:t>
            </a:fld>
            <a:endParaRPr lang="en-US" altLang="zh-CN" sz="7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19">
            <a:extLst>
              <a:ext uri="{FF2B5EF4-FFF2-40B4-BE49-F238E27FC236}">
                <a16:creationId xmlns:a16="http://schemas.microsoft.com/office/drawing/2014/main" id="{29325D67-8F99-45FA-88F9-C17E67C53AD2}"/>
              </a:ext>
            </a:extLst>
          </p:cNvPr>
          <p:cNvCxnSpPr>
            <a:cxnSpLocks/>
            <a:stCxn id="6" idx="3"/>
          </p:cNvCxnSpPr>
          <p:nvPr userDrawn="1"/>
        </p:nvCxnSpPr>
        <p:spPr>
          <a:xfrm>
            <a:off x="7881938" y="6508750"/>
            <a:ext cx="764381" cy="0"/>
          </a:xfrm>
          <a:prstGeom prst="line">
            <a:avLst/>
          </a:prstGeom>
          <a:ln w="9525">
            <a:solidFill>
              <a:srgbClr val="F19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14">
            <a:extLst>
              <a:ext uri="{FF2B5EF4-FFF2-40B4-BE49-F238E27FC236}">
                <a16:creationId xmlns:a16="http://schemas.microsoft.com/office/drawing/2014/main" id="{B66D383C-BF49-47B7-83CD-EE8C6F39A5C3}"/>
              </a:ext>
            </a:extLst>
          </p:cNvPr>
          <p:cNvCxnSpPr>
            <a:cxnSpLocks/>
          </p:cNvCxnSpPr>
          <p:nvPr userDrawn="1"/>
        </p:nvCxnSpPr>
        <p:spPr>
          <a:xfrm flipV="1">
            <a:off x="2789635" y="6508750"/>
            <a:ext cx="4663678" cy="0"/>
          </a:xfrm>
          <a:prstGeom prst="line">
            <a:avLst/>
          </a:prstGeom>
          <a:ln>
            <a:solidFill>
              <a:srgbClr val="064B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utoShape 23">
            <a:extLst>
              <a:ext uri="{FF2B5EF4-FFF2-40B4-BE49-F238E27FC236}">
                <a16:creationId xmlns:a16="http://schemas.microsoft.com/office/drawing/2014/main" id="{8777108D-79B8-4CEB-9807-C76BD0D935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84548" y="915988"/>
            <a:ext cx="7197328" cy="46037"/>
          </a:xfrm>
          <a:prstGeom prst="rect">
            <a:avLst/>
          </a:prstGeom>
          <a:solidFill>
            <a:srgbClr val="064BB2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endParaRPr lang="zh-CN" altLang="en-US" sz="714"/>
          </a:p>
        </p:txBody>
      </p:sp>
      <p:sp>
        <p:nvSpPr>
          <p:cNvPr id="9" name="AutoShape 23">
            <a:extLst>
              <a:ext uri="{FF2B5EF4-FFF2-40B4-BE49-F238E27FC236}">
                <a16:creationId xmlns:a16="http://schemas.microsoft.com/office/drawing/2014/main" id="{F2DA0A92-18AF-4B26-8C02-C791F11BF5E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381875" y="915988"/>
            <a:ext cx="1491854" cy="46037"/>
          </a:xfrm>
          <a:prstGeom prst="rect">
            <a:avLst/>
          </a:prstGeom>
          <a:solidFill>
            <a:srgbClr val="FB9708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endParaRPr lang="zh-CN" altLang="en-US" sz="714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317865" y="1754669"/>
            <a:ext cx="8330701" cy="4369231"/>
          </a:xfrm>
        </p:spPr>
        <p:txBody>
          <a:bodyPr>
            <a:noAutofit/>
          </a:bodyPr>
          <a:lstStyle>
            <a:lvl1pPr marL="272117" indent="-272117">
              <a:lnSpc>
                <a:spcPct val="150000"/>
              </a:lnSpc>
              <a:spcBef>
                <a:spcPts val="750"/>
              </a:spcBef>
              <a:buClr>
                <a:srgbClr val="032089"/>
              </a:buClr>
              <a:buFont typeface="Wingdings" panose="05000000000000000000" pitchFamily="2" charset="2"/>
              <a:buChar char="n"/>
              <a:defRPr sz="1500" b="0">
                <a:latin typeface="微软雅黑" pitchFamily="34" charset="-122"/>
                <a:ea typeface="微软雅黑" pitchFamily="34" charset="-122"/>
                <a:cs typeface="Times New Roman" pitchFamily="18" charset="0"/>
              </a:defRPr>
            </a:lvl1pPr>
            <a:lvl2pPr>
              <a:lnSpc>
                <a:spcPct val="130000"/>
              </a:lnSpc>
              <a:buClr>
                <a:srgbClr val="032089"/>
              </a:buClr>
              <a:buFont typeface="Wingdings" pitchFamily="2" charset="2"/>
              <a:buChar char="l"/>
              <a:defRPr sz="1350" b="0">
                <a:latin typeface="微软雅黑" pitchFamily="34" charset="-122"/>
                <a:ea typeface="微软雅黑" pitchFamily="34" charset="-122"/>
              </a:defRPr>
            </a:lvl2pPr>
            <a:lvl3pPr>
              <a:defRPr sz="1429" b="0">
                <a:latin typeface="微软雅黑" pitchFamily="34" charset="-122"/>
                <a:ea typeface="微软雅黑" pitchFamily="34" charset="-122"/>
              </a:defRPr>
            </a:lvl3pPr>
            <a:lvl4pPr>
              <a:defRPr sz="1429" b="0">
                <a:latin typeface="微软雅黑" pitchFamily="34" charset="-122"/>
                <a:ea typeface="微软雅黑" pitchFamily="34" charset="-122"/>
              </a:defRPr>
            </a:lvl4pPr>
            <a:lvl5pPr>
              <a:defRPr sz="1429" b="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1157" y="359079"/>
            <a:ext cx="8229601" cy="528176"/>
          </a:xfrm>
        </p:spPr>
        <p:txBody>
          <a:bodyPr/>
          <a:lstStyle>
            <a:lvl1pPr>
              <a:defRPr sz="18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4" name="内容占位符 2"/>
          <p:cNvSpPr>
            <a:spLocks noGrp="1"/>
          </p:cNvSpPr>
          <p:nvPr>
            <p:ph idx="10"/>
          </p:nvPr>
        </p:nvSpPr>
        <p:spPr>
          <a:xfrm>
            <a:off x="317865" y="1138981"/>
            <a:ext cx="8330701" cy="426469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>
              <a:buNone/>
              <a:defRPr lang="zh-CN" altLang="en-US" sz="1500" b="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7813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2">
            <a:extLst>
              <a:ext uri="{FF2B5EF4-FFF2-40B4-BE49-F238E27FC236}">
                <a16:creationId xmlns:a16="http://schemas.microsoft.com/office/drawing/2014/main" id="{CE67F10F-4E1F-4E56-AE32-CA90C6166EE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453313" y="6392864"/>
            <a:ext cx="428625" cy="2317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75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fld id="{D9467767-FB9E-4EB1-BDF9-14E43F14637C}" type="slidenum">
              <a:rPr lang="en-US" altLang="zh-CN" sz="750" smtClean="0">
                <a:latin typeface="Arial" panose="020B0604020202020204" pitchFamily="34" charset="0"/>
                <a:cs typeface="Arial" panose="020B0604020202020204" pitchFamily="34" charset="0"/>
              </a:rPr>
              <a:pPr algn="ctr" eaLnBrk="1" hangingPunct="1">
                <a:defRPr/>
              </a:pPr>
              <a:t>‹#›</a:t>
            </a:fld>
            <a:endParaRPr lang="en-US" altLang="zh-CN" sz="7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接连接符 19">
            <a:extLst>
              <a:ext uri="{FF2B5EF4-FFF2-40B4-BE49-F238E27FC236}">
                <a16:creationId xmlns:a16="http://schemas.microsoft.com/office/drawing/2014/main" id="{7682C204-EEB2-479A-A356-5DEEC7AE267E}"/>
              </a:ext>
            </a:extLst>
          </p:cNvPr>
          <p:cNvCxnSpPr>
            <a:stCxn id="6" idx="3"/>
          </p:cNvCxnSpPr>
          <p:nvPr userDrawn="1"/>
        </p:nvCxnSpPr>
        <p:spPr>
          <a:xfrm>
            <a:off x="7881938" y="6508750"/>
            <a:ext cx="764381" cy="0"/>
          </a:xfrm>
          <a:prstGeom prst="line">
            <a:avLst/>
          </a:prstGeom>
          <a:ln w="9525">
            <a:solidFill>
              <a:srgbClr val="F19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14">
            <a:extLst>
              <a:ext uri="{FF2B5EF4-FFF2-40B4-BE49-F238E27FC236}">
                <a16:creationId xmlns:a16="http://schemas.microsoft.com/office/drawing/2014/main" id="{A814623B-3366-44AB-B600-6B4AAA260DB3}"/>
              </a:ext>
            </a:extLst>
          </p:cNvPr>
          <p:cNvCxnSpPr/>
          <p:nvPr userDrawn="1"/>
        </p:nvCxnSpPr>
        <p:spPr>
          <a:xfrm flipV="1">
            <a:off x="2789635" y="6508750"/>
            <a:ext cx="4663678" cy="0"/>
          </a:xfrm>
          <a:prstGeom prst="line">
            <a:avLst/>
          </a:prstGeom>
          <a:ln>
            <a:solidFill>
              <a:srgbClr val="064B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3">
            <a:extLst>
              <a:ext uri="{FF2B5EF4-FFF2-40B4-BE49-F238E27FC236}">
                <a16:creationId xmlns:a16="http://schemas.microsoft.com/office/drawing/2014/main" id="{EAB06A54-672E-49E5-8290-1A21464D640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84548" y="915988"/>
            <a:ext cx="7197328" cy="46037"/>
          </a:xfrm>
          <a:prstGeom prst="rect">
            <a:avLst/>
          </a:prstGeom>
          <a:solidFill>
            <a:srgbClr val="064BB2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lang="zh-CN" altLang="en-US" sz="713"/>
          </a:p>
        </p:txBody>
      </p:sp>
      <p:sp>
        <p:nvSpPr>
          <p:cNvPr id="7" name="AutoShape 23">
            <a:extLst>
              <a:ext uri="{FF2B5EF4-FFF2-40B4-BE49-F238E27FC236}">
                <a16:creationId xmlns:a16="http://schemas.microsoft.com/office/drawing/2014/main" id="{B156EBC3-F703-4F52-B6EC-93D73AA728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381875" y="915988"/>
            <a:ext cx="1491854" cy="46037"/>
          </a:xfrm>
          <a:prstGeom prst="rect">
            <a:avLst/>
          </a:prstGeom>
          <a:solidFill>
            <a:srgbClr val="FB9708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lang="zh-CN" altLang="en-US" sz="713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1157" y="359079"/>
            <a:ext cx="8229601" cy="528176"/>
          </a:xfrm>
        </p:spPr>
        <p:txBody>
          <a:bodyPr/>
          <a:lstStyle>
            <a:lvl1pPr algn="l">
              <a:defRPr sz="1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81385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C838FFA0-3DF1-439E-93A7-17519A8427C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91691" y="195263"/>
            <a:ext cx="82296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61F4FDFB-923A-48B7-9C72-919FB14AE26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316706" y="1187451"/>
            <a:ext cx="822960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</a:t>
            </a:r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75945C32-2A86-4899-BE8C-4B829FFF4C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3E6E398-29B0-4247-B1B4-5456FEF80EDE}" type="datetimeFigureOut">
              <a:rPr lang="zh-CN" altLang="en-US"/>
              <a:pPr>
                <a:defRPr/>
              </a:pPr>
              <a:t>2020/12/10</a:t>
            </a:fld>
            <a:endParaRPr lang="zh-CN" altLang="en-US"/>
          </a:p>
        </p:txBody>
      </p:sp>
      <p:sp>
        <p:nvSpPr>
          <p:cNvPr id="13" name="页脚占位符 12">
            <a:extLst>
              <a:ext uri="{FF2B5EF4-FFF2-40B4-BE49-F238E27FC236}">
                <a16:creationId xmlns:a16="http://schemas.microsoft.com/office/drawing/2014/main" id="{9A701CF6-D6CA-45DB-8DE6-4758CAF26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1282D1A1-2FAF-4B96-8F31-585382A8A2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30340A2-F8D0-43A0-A5CE-AB69B114C78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7" r:id="rId1"/>
    <p:sldLayoutId id="2147484019" r:id="rId2"/>
    <p:sldLayoutId id="2147484021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1875">
          <a:solidFill>
            <a:schemeClr val="tx1"/>
          </a:solidFill>
          <a:latin typeface="+mj-lt"/>
          <a:ea typeface="微软雅黑" pitchFamily="34" charset="-122"/>
          <a:cs typeface="微软雅黑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1875">
          <a:solidFill>
            <a:schemeClr val="tx1"/>
          </a:solidFill>
          <a:latin typeface="Calibri" pitchFamily="34" charset="0"/>
          <a:ea typeface="微软雅黑" pitchFamily="34" charset="-122"/>
          <a:cs typeface="微软雅黑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1875">
          <a:solidFill>
            <a:schemeClr val="tx1"/>
          </a:solidFill>
          <a:latin typeface="Calibri" pitchFamily="34" charset="0"/>
          <a:ea typeface="微软雅黑" pitchFamily="34" charset="-122"/>
          <a:cs typeface="微软雅黑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1875">
          <a:solidFill>
            <a:schemeClr val="tx1"/>
          </a:solidFill>
          <a:latin typeface="Calibri" pitchFamily="34" charset="0"/>
          <a:ea typeface="微软雅黑" pitchFamily="34" charset="-122"/>
          <a:cs typeface="微软雅黑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1875">
          <a:solidFill>
            <a:schemeClr val="tx1"/>
          </a:solidFill>
          <a:latin typeface="Calibri" pitchFamily="34" charset="0"/>
          <a:ea typeface="微软雅黑" pitchFamily="34" charset="-122"/>
          <a:cs typeface="微软雅黑" charset="0"/>
        </a:defRPr>
      </a:lvl5pPr>
      <a:lvl6pPr marL="362822" algn="l" rtl="0" eaLnBrk="0" fontAlgn="base" hangingPunct="0">
        <a:spcBef>
          <a:spcPct val="0"/>
        </a:spcBef>
        <a:spcAft>
          <a:spcPct val="0"/>
        </a:spcAft>
        <a:defRPr sz="1904">
          <a:solidFill>
            <a:schemeClr val="tx1"/>
          </a:solidFill>
          <a:latin typeface="Calibri" pitchFamily="34" charset="0"/>
          <a:ea typeface="黑体" pitchFamily="2" charset="-122"/>
        </a:defRPr>
      </a:lvl6pPr>
      <a:lvl7pPr marL="725645" algn="l" rtl="0" eaLnBrk="0" fontAlgn="base" hangingPunct="0">
        <a:spcBef>
          <a:spcPct val="0"/>
        </a:spcBef>
        <a:spcAft>
          <a:spcPct val="0"/>
        </a:spcAft>
        <a:defRPr sz="1904">
          <a:solidFill>
            <a:schemeClr val="tx1"/>
          </a:solidFill>
          <a:latin typeface="Calibri" pitchFamily="34" charset="0"/>
          <a:ea typeface="黑体" pitchFamily="2" charset="-122"/>
        </a:defRPr>
      </a:lvl7pPr>
      <a:lvl8pPr marL="1088468" algn="l" rtl="0" eaLnBrk="0" fontAlgn="base" hangingPunct="0">
        <a:spcBef>
          <a:spcPct val="0"/>
        </a:spcBef>
        <a:spcAft>
          <a:spcPct val="0"/>
        </a:spcAft>
        <a:defRPr sz="1904">
          <a:solidFill>
            <a:schemeClr val="tx1"/>
          </a:solidFill>
          <a:latin typeface="Calibri" pitchFamily="34" charset="0"/>
          <a:ea typeface="黑体" pitchFamily="2" charset="-122"/>
        </a:defRPr>
      </a:lvl8pPr>
      <a:lvl9pPr marL="1451290" algn="l" rtl="0" eaLnBrk="0" fontAlgn="base" hangingPunct="0">
        <a:spcBef>
          <a:spcPct val="0"/>
        </a:spcBef>
        <a:spcAft>
          <a:spcPct val="0"/>
        </a:spcAft>
        <a:defRPr sz="1904">
          <a:solidFill>
            <a:schemeClr val="tx1"/>
          </a:solidFill>
          <a:latin typeface="Calibri" pitchFamily="34" charset="0"/>
          <a:ea typeface="黑体" pitchFamily="2" charset="-122"/>
        </a:defRPr>
      </a:lvl9pPr>
    </p:titleStyle>
    <p:bodyStyle>
      <a:lvl1pPr marL="271463" indent="-271463" algn="l" rtl="0" eaLnBrk="0" fontAlgn="base" hangingPunct="0">
        <a:spcBef>
          <a:spcPct val="20000"/>
        </a:spcBef>
        <a:spcAft>
          <a:spcPct val="0"/>
        </a:spcAft>
        <a:buClr>
          <a:srgbClr val="000066"/>
        </a:buClr>
        <a:buFont typeface="Wingdings" panose="05000000000000000000" pitchFamily="2" charset="2"/>
        <a:buChar char="n"/>
        <a:defRPr kumimoji="1" sz="1575">
          <a:solidFill>
            <a:schemeClr val="tx1"/>
          </a:solidFill>
          <a:latin typeface="+mn-lt"/>
          <a:ea typeface="+mn-ea"/>
          <a:cs typeface="宋体" charset="0"/>
        </a:defRPr>
      </a:lvl1pPr>
      <a:lvl2pPr marL="589360" indent="-22621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175">
          <a:solidFill>
            <a:schemeClr val="tx1"/>
          </a:solidFill>
          <a:latin typeface="+mn-lt"/>
          <a:ea typeface="+mn-ea"/>
        </a:defRPr>
      </a:lvl2pPr>
      <a:lvl3pPr marL="906066" indent="-18097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1875">
          <a:solidFill>
            <a:schemeClr val="tx1"/>
          </a:solidFill>
          <a:latin typeface="+mn-lt"/>
          <a:ea typeface="+mn-ea"/>
        </a:defRPr>
      </a:lvl3pPr>
      <a:lvl4pPr marL="1269206" indent="-18097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1575">
          <a:solidFill>
            <a:schemeClr val="tx1"/>
          </a:solidFill>
          <a:latin typeface="+mn-lt"/>
          <a:ea typeface="+mn-ea"/>
        </a:defRPr>
      </a:lvl4pPr>
      <a:lvl5pPr marL="1632347" indent="-18097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1575">
          <a:solidFill>
            <a:schemeClr val="tx1"/>
          </a:solidFill>
          <a:latin typeface="+mn-lt"/>
          <a:ea typeface="+mn-ea"/>
        </a:defRPr>
      </a:lvl5pPr>
      <a:lvl6pPr marL="1995524" indent="-181412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87">
          <a:solidFill>
            <a:schemeClr val="tx1"/>
          </a:solidFill>
          <a:latin typeface="+mn-lt"/>
          <a:ea typeface="+mn-ea"/>
        </a:defRPr>
      </a:lvl6pPr>
      <a:lvl7pPr marL="2358347" indent="-181412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87">
          <a:solidFill>
            <a:schemeClr val="tx1"/>
          </a:solidFill>
          <a:latin typeface="+mn-lt"/>
          <a:ea typeface="+mn-ea"/>
        </a:defRPr>
      </a:lvl7pPr>
      <a:lvl8pPr marL="2721169" indent="-181412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87">
          <a:solidFill>
            <a:schemeClr val="tx1"/>
          </a:solidFill>
          <a:latin typeface="+mn-lt"/>
          <a:ea typeface="+mn-ea"/>
        </a:defRPr>
      </a:lvl8pPr>
      <a:lvl9pPr marL="3083991" indent="-181412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87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725645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1pPr>
      <a:lvl2pPr marL="362822" algn="l" defTabSz="725645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2pPr>
      <a:lvl3pPr marL="725645" algn="l" defTabSz="725645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3pPr>
      <a:lvl4pPr marL="1088468" algn="l" defTabSz="725645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4pPr>
      <a:lvl5pPr marL="1451290" algn="l" defTabSz="725645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5pPr>
      <a:lvl6pPr marL="1814113" algn="l" defTabSz="725645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6pPr>
      <a:lvl7pPr marL="2176935" algn="l" defTabSz="725645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7pPr>
      <a:lvl8pPr marL="2539757" algn="l" defTabSz="725645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8pPr>
      <a:lvl9pPr marL="2902580" algn="l" defTabSz="725645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3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4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6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7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9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12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15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16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标题 4">
            <a:extLst>
              <a:ext uri="{FF2B5EF4-FFF2-40B4-BE49-F238E27FC236}">
                <a16:creationId xmlns:a16="http://schemas.microsoft.com/office/drawing/2014/main" id="{A33AB1D5-A3D8-4BD0-82FE-EEAC5F1CE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966" y="2782606"/>
            <a:ext cx="4907756" cy="519113"/>
          </a:xfrm>
        </p:spPr>
        <p:txBody>
          <a:bodyPr/>
          <a:lstStyle/>
          <a:p>
            <a:r>
              <a:rPr lang="zh-CN" altLang="en-US" sz="4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cs typeface="Times New Roman" panose="02020603050405020304" pitchFamily="18" charset="0"/>
              </a:rPr>
              <a:t>第</a:t>
            </a:r>
            <a:r>
              <a:rPr lang="en-US" altLang="zh-CN" sz="4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4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cs typeface="Times New Roman" panose="02020603050405020304" pitchFamily="18" charset="0"/>
              </a:rPr>
              <a:t>章  操作受限的线性表</a:t>
            </a:r>
            <a:r>
              <a:rPr lang="en-US" altLang="zh-CN" sz="4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sz="4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cs typeface="Times New Roman" panose="02020603050405020304" pitchFamily="18" charset="0"/>
              </a:rPr>
              <a:t>栈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8D20620-53BD-4232-97F7-F28FCBC8FE5E}"/>
              </a:ext>
            </a:extLst>
          </p:cNvPr>
          <p:cNvSpPr txBox="1"/>
          <p:nvPr/>
        </p:nvSpPr>
        <p:spPr>
          <a:xfrm>
            <a:off x="3759445" y="4653140"/>
            <a:ext cx="52970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南京师范大学  计算机与电子信息学院</a:t>
            </a:r>
            <a:r>
              <a:rPr lang="en-US" altLang="zh-CN" b="1" dirty="0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</a:p>
          <a:p>
            <a:pPr algn="ctr"/>
            <a:r>
              <a:rPr lang="zh-CN" altLang="en-US" b="1" dirty="0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人工智能学院 </a:t>
            </a:r>
            <a:endParaRPr lang="en-US" altLang="zh-CN" b="1">
              <a:solidFill>
                <a:srgbClr val="00428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b="1" dirty="0">
              <a:solidFill>
                <a:srgbClr val="00428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100" b="1" dirty="0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迷你简启体" panose="03000509000000000000" pitchFamily="65" charset="-122"/>
                <a:ea typeface="迷你简启体" panose="03000509000000000000" pitchFamily="65" charset="-122"/>
              </a:rPr>
              <a:t>陈    波</a:t>
            </a:r>
            <a:r>
              <a:rPr lang="zh-CN" altLang="en-US" b="1" dirty="0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教授   博士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0" name="标题 13">
            <a:extLst>
              <a:ext uri="{FF2B5EF4-FFF2-40B4-BE49-F238E27FC236}">
                <a16:creationId xmlns:a16="http://schemas.microsoft.com/office/drawing/2014/main" id="{385DC77F-9CA5-4129-AEFC-B45F54502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3" y="393709"/>
            <a:ext cx="8229600" cy="396479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考研真题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3115EB77-D7DC-47FF-8ECB-C57B0BA78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143" y="1513041"/>
            <a:ext cx="8300943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 </a:t>
            </a:r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若元素</a:t>
            </a:r>
            <a:r>
              <a:rPr lang="en-US" altLang="zh-CN" sz="2800" b="1" i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8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800" b="1" i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en-US" altLang="zh-CN" sz="28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800" b="1" i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8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8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8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8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zh-CN" altLang="en-US" sz="28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8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依次进栈，允许进栈、退栈操作交替进行，但不允许连续三次进行退栈工作，则不可能得到的出栈序列是：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CN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A. </a:t>
            </a:r>
            <a:r>
              <a:rPr lang="en-US" altLang="zh-CN" sz="28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dcebfa</a:t>
            </a:r>
            <a:endParaRPr lang="en-US" altLang="zh-CN" sz="28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CN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B. </a:t>
            </a:r>
            <a:r>
              <a:rPr lang="en-US" altLang="zh-CN" sz="28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cbdaef</a:t>
            </a:r>
            <a:endParaRPr lang="en-US" altLang="zh-CN" sz="28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CN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C. </a:t>
            </a:r>
            <a:r>
              <a:rPr lang="en-US" altLang="zh-CN" sz="28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bcaefd</a:t>
            </a:r>
            <a:endParaRPr lang="en-US" altLang="zh-CN" sz="28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CN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D. </a:t>
            </a:r>
            <a:r>
              <a:rPr lang="en-US" altLang="zh-CN" sz="28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afedcb</a:t>
            </a:r>
            <a:endParaRPr lang="en-US" altLang="zh-CN" sz="28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0ECAC09D-EB34-46CC-963A-D5E5F56D77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1917" y="3793934"/>
            <a:ext cx="474980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【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正确选项</a:t>
            </a: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】 D</a:t>
            </a:r>
          </a:p>
          <a:p>
            <a:pPr eaLnBrk="1" hangingPunct="1">
              <a:defRPr/>
            </a:pP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【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解析</a:t>
            </a: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】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本题考查栈的基本概念。</a:t>
            </a:r>
          </a:p>
          <a:p>
            <a:pPr eaLnBrk="1" hangingPunct="1">
              <a:defRPr/>
            </a:pP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快速解题：选项所给序列中出现长度大于等于</a:t>
            </a: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的连续逆序子序列，即为不符合要求的出栈序列。</a:t>
            </a:r>
          </a:p>
        </p:txBody>
      </p:sp>
    </p:spTree>
    <p:extLst>
      <p:ext uri="{BB962C8B-B14F-4D97-AF65-F5344CB8AC3E}">
        <p14:creationId xmlns:p14="http://schemas.microsoft.com/office/powerpoint/2010/main" val="3469209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0" name="标题 13">
            <a:extLst>
              <a:ext uri="{FF2B5EF4-FFF2-40B4-BE49-F238E27FC236}">
                <a16:creationId xmlns:a16="http://schemas.microsoft.com/office/drawing/2014/main" id="{385DC77F-9CA5-4129-AEFC-B45F54502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3" y="393709"/>
            <a:ext cx="8229600" cy="396479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考研真题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795F1B8A-3A4C-4C8F-91F7-AE44D7A01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145" y="1623210"/>
            <a:ext cx="7956550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lang="en-US" altLang="zh-CN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 </a:t>
            </a:r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元素</a:t>
            </a:r>
            <a:r>
              <a:rPr lang="en-US" altLang="zh-CN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依次进入初始为空的栈中，若元素进栈后可停留、可出栈，直到所有元素都出栈，则在所有可能的出栈序列中，以元素</a:t>
            </a:r>
            <a:r>
              <a:rPr lang="en-US" altLang="zh-CN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开头的序列个数是：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zh-CN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A. 3      B. 4     C. 5    D. 6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D7531C2C-74FC-4049-A6D3-AC7ED26FD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95" y="4185435"/>
            <a:ext cx="47498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【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正确选项</a:t>
            </a: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】 B</a:t>
            </a:r>
          </a:p>
        </p:txBody>
      </p:sp>
    </p:spTree>
    <p:extLst>
      <p:ext uri="{BB962C8B-B14F-4D97-AF65-F5344CB8AC3E}">
        <p14:creationId xmlns:p14="http://schemas.microsoft.com/office/powerpoint/2010/main" val="4207015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0" name="标题 13">
            <a:extLst>
              <a:ext uri="{FF2B5EF4-FFF2-40B4-BE49-F238E27FC236}">
                <a16:creationId xmlns:a16="http://schemas.microsoft.com/office/drawing/2014/main" id="{385DC77F-9CA5-4129-AEFC-B45F54502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3" y="393709"/>
            <a:ext cx="8229600" cy="396479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考研真题</a:t>
            </a: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C66CF54-04CA-4F96-9E20-89BCECDA7B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313" y="1591153"/>
            <a:ext cx="828040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>
            <a:spAutoFit/>
          </a:bodyPr>
          <a:lstStyle/>
          <a:p>
            <a:pPr eaLnBrk="1" hangingPunct="1">
              <a:defRPr/>
            </a:pPr>
            <a:r>
              <a:rPr lang="en-US" altLang="zh-CN" sz="28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4. </a:t>
            </a:r>
            <a:r>
              <a:rPr lang="zh-CN" altLang="zh-CN" sz="28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一个栈的入栈序列为 </a:t>
            </a:r>
            <a:r>
              <a:rPr lang="en-US" altLang="zh-CN" sz="28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1, 2, 3,  ……,n</a:t>
            </a:r>
            <a:r>
              <a:rPr lang="zh-CN" altLang="zh-CN" sz="28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，其出栈序列是 </a:t>
            </a:r>
            <a:r>
              <a:rPr lang="en-US" altLang="zh-CN" sz="2800" b="1" i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en-US" altLang="zh-CN" sz="28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1 , </a:t>
            </a:r>
            <a:r>
              <a:rPr lang="en-US" altLang="zh-CN" sz="2800" b="1" i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en-US" altLang="zh-CN" sz="28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2 , </a:t>
            </a:r>
            <a:r>
              <a:rPr lang="en-US" altLang="zh-CN" sz="2800" b="1" i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en-US" altLang="zh-CN" sz="28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 ,…, </a:t>
            </a:r>
            <a:r>
              <a:rPr lang="en-US" altLang="zh-CN" sz="2800" b="1" i="1" dirty="0" err="1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pn</a:t>
            </a:r>
            <a:r>
              <a:rPr lang="zh-CN" altLang="zh-CN" sz="28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。若 </a:t>
            </a:r>
            <a:r>
              <a:rPr lang="en-US" altLang="zh-CN" sz="2800" b="1" i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en-US" altLang="zh-CN" sz="28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  = 3 </a:t>
            </a:r>
            <a:r>
              <a:rPr lang="zh-CN" altLang="zh-CN" sz="28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，则 </a:t>
            </a:r>
            <a:r>
              <a:rPr lang="en-US" altLang="zh-CN" sz="2800" b="1" i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en-US" altLang="zh-CN" sz="28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 </a:t>
            </a:r>
            <a:r>
              <a:rPr lang="zh-CN" altLang="zh-CN" sz="28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可能取值的个数是</a:t>
            </a:r>
            <a:r>
              <a:rPr lang="zh-CN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                  ）。</a:t>
            </a:r>
            <a:endParaRPr lang="zh-CN" altLang="zh-CN" sz="2800" b="1" dirty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br>
              <a:rPr lang="en-US" altLang="zh-CN" sz="28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</a:br>
            <a:r>
              <a:rPr lang="en-US" altLang="zh-CN" sz="28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A.  </a:t>
            </a:r>
            <a:r>
              <a:rPr lang="en-US" altLang="zh-CN" sz="2800" b="1" i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 </a:t>
            </a:r>
            <a:r>
              <a:rPr lang="en-US" altLang="zh-CN" sz="28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– 3         B.  </a:t>
            </a:r>
            <a:r>
              <a:rPr lang="en-US" altLang="zh-CN" sz="2800" b="1" i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 </a:t>
            </a:r>
            <a:r>
              <a:rPr lang="en-US" altLang="zh-CN" sz="28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– 2          C.  </a:t>
            </a:r>
            <a:r>
              <a:rPr lang="en-US" altLang="zh-CN" sz="2800" b="1" i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 </a:t>
            </a:r>
            <a:r>
              <a:rPr lang="en-US" altLang="zh-CN" sz="28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-1          D.  </a:t>
            </a:r>
            <a:r>
              <a:rPr lang="zh-CN" altLang="zh-CN" sz="28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无法确定</a:t>
            </a:r>
            <a:endParaRPr lang="en-US" altLang="zh-CN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A20295E1-52A0-47BE-BDFE-05B06B4D64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6675" y="4312128"/>
            <a:ext cx="47498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20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【</a:t>
            </a:r>
            <a:r>
              <a:rPr lang="zh-CN" altLang="en-US" sz="20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正确选项</a:t>
            </a:r>
            <a:r>
              <a:rPr lang="en-US" altLang="zh-CN" sz="20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】 C</a:t>
            </a:r>
          </a:p>
          <a:p>
            <a:pPr eaLnBrk="1" hangingPunct="1">
              <a:defRPr/>
            </a:pPr>
            <a:r>
              <a:rPr lang="zh-CN" altLang="zh-CN" sz="20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除了 </a:t>
            </a:r>
            <a:r>
              <a:rPr lang="en-US" altLang="zh-CN" sz="20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3 </a:t>
            </a:r>
            <a:r>
              <a:rPr lang="zh-CN" altLang="zh-CN" sz="20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本身以外，其他的值均可以取到，因此可能取值的个数为 </a:t>
            </a:r>
            <a:r>
              <a:rPr lang="en-US" altLang="zh-CN" sz="2000" b="1" i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-1</a:t>
            </a:r>
            <a:r>
              <a:rPr lang="zh-CN" altLang="zh-CN" sz="20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。</a:t>
            </a:r>
            <a:endParaRPr lang="en-US" altLang="zh-CN" sz="20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2637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0" name="标题 13">
            <a:extLst>
              <a:ext uri="{FF2B5EF4-FFF2-40B4-BE49-F238E27FC236}">
                <a16:creationId xmlns:a16="http://schemas.microsoft.com/office/drawing/2014/main" id="{385DC77F-9CA5-4129-AEFC-B45F54502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3" y="393709"/>
            <a:ext cx="8229600" cy="396479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3.1.1  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栈的顺序存储结构及实现</a:t>
            </a: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——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顺序栈</a:t>
            </a:r>
          </a:p>
        </p:txBody>
      </p:sp>
      <p:grpSp>
        <p:nvGrpSpPr>
          <p:cNvPr id="3" name="Group 8">
            <a:extLst>
              <a:ext uri="{FF2B5EF4-FFF2-40B4-BE49-F238E27FC236}">
                <a16:creationId xmlns:a16="http://schemas.microsoft.com/office/drawing/2014/main" id="{8915F24C-D173-4ABA-BA0B-72FE7FF1C7EA}"/>
              </a:ext>
            </a:extLst>
          </p:cNvPr>
          <p:cNvGrpSpPr>
            <a:grpSpLocks/>
          </p:cNvGrpSpPr>
          <p:nvPr/>
        </p:nvGrpSpPr>
        <p:grpSpPr bwMode="auto">
          <a:xfrm>
            <a:off x="885806" y="1721500"/>
            <a:ext cx="6237287" cy="598488"/>
            <a:chOff x="499" y="1650"/>
            <a:chExt cx="3929" cy="377"/>
          </a:xfrm>
        </p:grpSpPr>
        <p:graphicFrame>
          <p:nvGraphicFramePr>
            <p:cNvPr id="4" name="Object 10">
              <a:extLst>
                <a:ext uri="{FF2B5EF4-FFF2-40B4-BE49-F238E27FC236}">
                  <a16:creationId xmlns:a16="http://schemas.microsoft.com/office/drawing/2014/main" id="{DB17CA30-043C-4BA1-B4C3-51684D78DEB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99" y="1650"/>
            <a:ext cx="384" cy="3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06" name="Clip" r:id="rId4" imgW="861365" imgH="844906" progId="MS_ClipArt_Gallery.5">
                    <p:embed/>
                  </p:oleObj>
                </mc:Choice>
                <mc:Fallback>
                  <p:oleObj name="Clip" r:id="rId4" imgW="861365" imgH="844906" progId="MS_ClipArt_Gallery.5">
                    <p:embed/>
                    <p:pic>
                      <p:nvPicPr>
                        <p:cNvPr id="14359" name="Object 10">
                          <a:extLst>
                            <a:ext uri="{FF2B5EF4-FFF2-40B4-BE49-F238E27FC236}">
                              <a16:creationId xmlns:a16="http://schemas.microsoft.com/office/drawing/2014/main" id="{FAF85789-0998-4E2B-93DA-E6613190E47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9" y="1650"/>
                          <a:ext cx="384" cy="3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Text Box 11">
              <a:extLst>
                <a:ext uri="{FF2B5EF4-FFF2-40B4-BE49-F238E27FC236}">
                  <a16:creationId xmlns:a16="http://schemas.microsoft.com/office/drawing/2014/main" id="{87F4548B-6DBD-4D51-BB00-F9036DFE6F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4" y="1650"/>
              <a:ext cx="350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zh-CN" altLang="en-US" sz="28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如何改造数组实现栈的顺序存储？</a:t>
              </a:r>
            </a:p>
          </p:txBody>
        </p:sp>
      </p:grpSp>
      <p:sp>
        <p:nvSpPr>
          <p:cNvPr id="6" name="Text Box 17">
            <a:extLst>
              <a:ext uri="{FF2B5EF4-FFF2-40B4-BE49-F238E27FC236}">
                <a16:creationId xmlns:a16="http://schemas.microsoft.com/office/drawing/2014/main" id="{6551F32A-74B3-478B-9D00-AF46DA584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6443" y="4688538"/>
            <a:ext cx="1752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72CDEA85-C327-48C7-BFD6-031042B4B9C2}"/>
              </a:ext>
            </a:extLst>
          </p:cNvPr>
          <p:cNvGrpSpPr>
            <a:grpSpLocks/>
          </p:cNvGrpSpPr>
          <p:nvPr/>
        </p:nvGrpSpPr>
        <p:grpSpPr bwMode="auto">
          <a:xfrm>
            <a:off x="1236643" y="2410475"/>
            <a:ext cx="6715125" cy="1166813"/>
            <a:chOff x="720" y="2084"/>
            <a:chExt cx="4230" cy="735"/>
          </a:xfrm>
          <a:noFill/>
        </p:grpSpPr>
        <p:sp>
          <p:nvSpPr>
            <p:cNvPr id="8" name="Rectangle 24">
              <a:extLst>
                <a:ext uri="{FF2B5EF4-FFF2-40B4-BE49-F238E27FC236}">
                  <a16:creationId xmlns:a16="http://schemas.microsoft.com/office/drawing/2014/main" id="{0AC95A41-3365-4AF6-8C7D-C75DE650C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2339"/>
              <a:ext cx="4173" cy="48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9" name="Text Box 25">
              <a:extLst>
                <a:ext uri="{FF2B5EF4-FFF2-40B4-BE49-F238E27FC236}">
                  <a16:creationId xmlns:a16="http://schemas.microsoft.com/office/drawing/2014/main" id="{29E9B38D-1532-467D-A494-DA03B96025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9" y="2084"/>
              <a:ext cx="4221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   </a:t>
              </a:r>
              <a:r>
                <a:rPr lang="zh-CN" altLang="en-US" sz="2400" b="1">
                  <a:latin typeface="Times New Roman" panose="02020603050405020304" pitchFamily="18" charset="0"/>
                </a:rPr>
                <a:t>0       1       2        3        4        5       6        7       8</a:t>
              </a:r>
            </a:p>
          </p:txBody>
        </p:sp>
        <p:sp>
          <p:nvSpPr>
            <p:cNvPr id="10" name="Line 26">
              <a:extLst>
                <a:ext uri="{FF2B5EF4-FFF2-40B4-BE49-F238E27FC236}">
                  <a16:creationId xmlns:a16="http://schemas.microsoft.com/office/drawing/2014/main" id="{FF72B167-CC0F-484F-BFF8-04F30843B4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90" y="2339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Line 27">
              <a:extLst>
                <a:ext uri="{FF2B5EF4-FFF2-40B4-BE49-F238E27FC236}">
                  <a16:creationId xmlns:a16="http://schemas.microsoft.com/office/drawing/2014/main" id="{C50E13BE-715A-4CCD-90F8-F37D3AAB8A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0" y="2339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Line 28">
              <a:extLst>
                <a:ext uri="{FF2B5EF4-FFF2-40B4-BE49-F238E27FC236}">
                  <a16:creationId xmlns:a16="http://schemas.microsoft.com/office/drawing/2014/main" id="{A3829D02-6555-4B49-A64B-1E2F753CF3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0" y="2339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Line 29">
              <a:extLst>
                <a:ext uri="{FF2B5EF4-FFF2-40B4-BE49-F238E27FC236}">
                  <a16:creationId xmlns:a16="http://schemas.microsoft.com/office/drawing/2014/main" id="{4A24674F-C794-4B67-AE71-D109E19A46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2" y="2339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Line 30">
              <a:extLst>
                <a:ext uri="{FF2B5EF4-FFF2-40B4-BE49-F238E27FC236}">
                  <a16:creationId xmlns:a16="http://schemas.microsoft.com/office/drawing/2014/main" id="{50789648-C59D-46A6-A519-22921A060F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2339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Line 31">
              <a:extLst>
                <a:ext uri="{FF2B5EF4-FFF2-40B4-BE49-F238E27FC236}">
                  <a16:creationId xmlns:a16="http://schemas.microsoft.com/office/drawing/2014/main" id="{5BD4CBA1-005B-465C-9174-DBE5CCF22A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86" y="2339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Line 32">
              <a:extLst>
                <a:ext uri="{FF2B5EF4-FFF2-40B4-BE49-F238E27FC236}">
                  <a16:creationId xmlns:a16="http://schemas.microsoft.com/office/drawing/2014/main" id="{7019D2A6-00F3-4194-A3B2-EA3CAEC372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48" y="2339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33">
              <a:extLst>
                <a:ext uri="{FF2B5EF4-FFF2-40B4-BE49-F238E27FC236}">
                  <a16:creationId xmlns:a16="http://schemas.microsoft.com/office/drawing/2014/main" id="{983DE96C-F163-4EA6-BB82-31D5B14F2F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0" y="2339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8" name="Line 34">
            <a:extLst>
              <a:ext uri="{FF2B5EF4-FFF2-40B4-BE49-F238E27FC236}">
                <a16:creationId xmlns:a16="http://schemas.microsoft.com/office/drawing/2014/main" id="{57ABE518-3B80-46A5-AAA8-348A5471860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16006" y="2621613"/>
            <a:ext cx="0" cy="11144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Text Box 36">
            <a:extLst>
              <a:ext uri="{FF2B5EF4-FFF2-40B4-BE49-F238E27FC236}">
                <a16:creationId xmlns:a16="http://schemas.microsoft.com/office/drawing/2014/main" id="{0BD9CB99-5226-4D9F-A1FB-F5A697EAEE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5068" y="2891488"/>
            <a:ext cx="6096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b="1" i="1">
                <a:latin typeface="Times New Roman" panose="02020603050405020304" pitchFamily="18" charset="0"/>
              </a:rPr>
              <a:t>a</a:t>
            </a:r>
            <a:r>
              <a:rPr lang="en-US" altLang="zh-CN" b="1" baseline="-250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20" name="Text Box 45">
            <a:extLst>
              <a:ext uri="{FF2B5EF4-FFF2-40B4-BE49-F238E27FC236}">
                <a16:creationId xmlns:a16="http://schemas.microsoft.com/office/drawing/2014/main" id="{E119B436-619B-442C-A892-133D4C8835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4581" y="4553600"/>
            <a:ext cx="6148387" cy="461963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确定用数组的哪一端表示栈底。</a:t>
            </a:r>
            <a:endParaRPr lang="en-US" altLang="zh-CN" sz="2400" b="1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D8880490-BFEA-4EDC-A2D3-C7582AE07F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4581" y="5314013"/>
            <a:ext cx="7112000" cy="461962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附设指针</a:t>
            </a:r>
            <a:r>
              <a:rPr lang="en-US" altLang="zh-CN" sz="24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</a:t>
            </a:r>
            <a:r>
              <a:rPr lang="zh-CN" altLang="en-US" sz="24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指示栈顶元素在数组中的位置。</a:t>
            </a:r>
            <a:r>
              <a:rPr lang="zh-CN" altLang="en-US" sz="24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grpSp>
        <p:nvGrpSpPr>
          <p:cNvPr id="22" name="Group 7">
            <a:extLst>
              <a:ext uri="{FF2B5EF4-FFF2-40B4-BE49-F238E27FC236}">
                <a16:creationId xmlns:a16="http://schemas.microsoft.com/office/drawing/2014/main" id="{47BA168A-0EC5-47ED-BB1B-C637A336DBDD}"/>
              </a:ext>
            </a:extLst>
          </p:cNvPr>
          <p:cNvGrpSpPr>
            <a:grpSpLocks/>
          </p:cNvGrpSpPr>
          <p:nvPr/>
        </p:nvGrpSpPr>
        <p:grpSpPr bwMode="auto">
          <a:xfrm>
            <a:off x="1244581" y="3566175"/>
            <a:ext cx="719137" cy="923925"/>
            <a:chOff x="725" y="2812"/>
            <a:chExt cx="453" cy="582"/>
          </a:xfrm>
        </p:grpSpPr>
        <p:sp>
          <p:nvSpPr>
            <p:cNvPr id="23" name="Line 5">
              <a:extLst>
                <a:ext uri="{FF2B5EF4-FFF2-40B4-BE49-F238E27FC236}">
                  <a16:creationId xmlns:a16="http://schemas.microsoft.com/office/drawing/2014/main" id="{FA37C617-9789-46AD-A85B-2222BF0BA2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24" y="2812"/>
              <a:ext cx="0" cy="3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Text Box 6">
              <a:extLst>
                <a:ext uri="{FF2B5EF4-FFF2-40B4-BE49-F238E27FC236}">
                  <a16:creationId xmlns:a16="http://schemas.microsoft.com/office/drawing/2014/main" id="{885A2402-DA46-41C9-AC71-5D64CC70B1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5" y="3067"/>
              <a:ext cx="45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 b="1">
                  <a:latin typeface="Times New Roman" panose="02020603050405020304" pitchFamily="18" charset="0"/>
                </a:rPr>
                <a:t>top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8551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0" name="标题 13">
            <a:extLst>
              <a:ext uri="{FF2B5EF4-FFF2-40B4-BE49-F238E27FC236}">
                <a16:creationId xmlns:a16="http://schemas.microsoft.com/office/drawing/2014/main" id="{385DC77F-9CA5-4129-AEFC-B45F54502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3" y="393709"/>
            <a:ext cx="8229600" cy="396479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3.1.1  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栈的顺序存储结构及实现</a:t>
            </a: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——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顺序栈</a:t>
            </a:r>
          </a:p>
        </p:txBody>
      </p:sp>
      <p:sp>
        <p:nvSpPr>
          <p:cNvPr id="25" name="Text Box 7">
            <a:extLst>
              <a:ext uri="{FF2B5EF4-FFF2-40B4-BE49-F238E27FC236}">
                <a16:creationId xmlns:a16="http://schemas.microsoft.com/office/drawing/2014/main" id="{F9A77750-4331-4FF7-B6E9-BD4783855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5094288"/>
            <a:ext cx="2743200" cy="461962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出栈：</a:t>
            </a:r>
            <a:r>
              <a:rPr lang="en-US" altLang="zh-CN" sz="24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</a:t>
            </a:r>
            <a:r>
              <a:rPr lang="zh-CN" altLang="en-US" sz="24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减1</a:t>
            </a:r>
          </a:p>
        </p:txBody>
      </p:sp>
      <p:sp>
        <p:nvSpPr>
          <p:cNvPr id="26" name="Text Box 12">
            <a:extLst>
              <a:ext uri="{FF2B5EF4-FFF2-40B4-BE49-F238E27FC236}">
                <a16:creationId xmlns:a16="http://schemas.microsoft.com/office/drawing/2014/main" id="{F122F65D-DB74-4932-A27E-38778740BF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4373563"/>
            <a:ext cx="2744788" cy="461962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进栈：</a:t>
            </a:r>
            <a:r>
              <a:rPr lang="en-US" altLang="zh-CN" sz="24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</a:t>
            </a:r>
            <a:r>
              <a:rPr lang="zh-CN" altLang="en-US" sz="24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加1</a:t>
            </a:r>
          </a:p>
        </p:txBody>
      </p:sp>
      <p:sp>
        <p:nvSpPr>
          <p:cNvPr id="27" name="Text Box 14">
            <a:extLst>
              <a:ext uri="{FF2B5EF4-FFF2-40B4-BE49-F238E27FC236}">
                <a16:creationId xmlns:a16="http://schemas.microsoft.com/office/drawing/2014/main" id="{D1B6D6BC-35D8-4BED-A2BF-BED85CCD3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9800" y="4389438"/>
            <a:ext cx="2743200" cy="461962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栈空：</a:t>
            </a:r>
            <a:r>
              <a:rPr lang="en-US" altLang="zh-CN" sz="24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top=  -1</a:t>
            </a:r>
          </a:p>
        </p:txBody>
      </p:sp>
      <p:grpSp>
        <p:nvGrpSpPr>
          <p:cNvPr id="28" name="Group 21">
            <a:extLst>
              <a:ext uri="{FF2B5EF4-FFF2-40B4-BE49-F238E27FC236}">
                <a16:creationId xmlns:a16="http://schemas.microsoft.com/office/drawing/2014/main" id="{FDD99B43-8436-45DB-BE8F-B57EAB72DC4E}"/>
              </a:ext>
            </a:extLst>
          </p:cNvPr>
          <p:cNvGrpSpPr>
            <a:grpSpLocks/>
          </p:cNvGrpSpPr>
          <p:nvPr/>
        </p:nvGrpSpPr>
        <p:grpSpPr bwMode="auto">
          <a:xfrm>
            <a:off x="971550" y="2033588"/>
            <a:ext cx="6715125" cy="1166812"/>
            <a:chOff x="720" y="2084"/>
            <a:chExt cx="4230" cy="735"/>
          </a:xfrm>
          <a:noFill/>
        </p:grpSpPr>
        <p:sp>
          <p:nvSpPr>
            <p:cNvPr id="29" name="Rectangle 22">
              <a:extLst>
                <a:ext uri="{FF2B5EF4-FFF2-40B4-BE49-F238E27FC236}">
                  <a16:creationId xmlns:a16="http://schemas.microsoft.com/office/drawing/2014/main" id="{E0AEFC75-E75C-45AA-AB26-5882A81C4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2339"/>
              <a:ext cx="4173" cy="48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30" name="Text Box 23">
              <a:extLst>
                <a:ext uri="{FF2B5EF4-FFF2-40B4-BE49-F238E27FC236}">
                  <a16:creationId xmlns:a16="http://schemas.microsoft.com/office/drawing/2014/main" id="{ACC6DE1D-172E-446E-88BD-B139DC6BBF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9" y="2084"/>
              <a:ext cx="4221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   </a:t>
              </a:r>
              <a:r>
                <a:rPr lang="zh-CN" altLang="en-US" sz="2400" b="1">
                  <a:latin typeface="Times New Roman" panose="02020603050405020304" pitchFamily="18" charset="0"/>
                </a:rPr>
                <a:t>0       1       2        3        4        5       6        7        8</a:t>
              </a:r>
            </a:p>
          </p:txBody>
        </p:sp>
        <p:sp>
          <p:nvSpPr>
            <p:cNvPr id="31" name="Line 24">
              <a:extLst>
                <a:ext uri="{FF2B5EF4-FFF2-40B4-BE49-F238E27FC236}">
                  <a16:creationId xmlns:a16="http://schemas.microsoft.com/office/drawing/2014/main" id="{9896FD22-6AAB-4984-A808-863C0EBF94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90" y="2339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Line 25">
              <a:extLst>
                <a:ext uri="{FF2B5EF4-FFF2-40B4-BE49-F238E27FC236}">
                  <a16:creationId xmlns:a16="http://schemas.microsoft.com/office/drawing/2014/main" id="{67E9E3A3-052E-47BC-8D2E-B3ADD841C2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0" y="2339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Line 26">
              <a:extLst>
                <a:ext uri="{FF2B5EF4-FFF2-40B4-BE49-F238E27FC236}">
                  <a16:creationId xmlns:a16="http://schemas.microsoft.com/office/drawing/2014/main" id="{7FACA996-CB77-4CDD-B606-2F3DCAE930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0" y="2339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Line 27">
              <a:extLst>
                <a:ext uri="{FF2B5EF4-FFF2-40B4-BE49-F238E27FC236}">
                  <a16:creationId xmlns:a16="http://schemas.microsoft.com/office/drawing/2014/main" id="{A078E4BC-E638-40D3-A49D-678AC0E2DC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2" y="2339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Line 28">
              <a:extLst>
                <a:ext uri="{FF2B5EF4-FFF2-40B4-BE49-F238E27FC236}">
                  <a16:creationId xmlns:a16="http://schemas.microsoft.com/office/drawing/2014/main" id="{618BFFA6-21E1-471A-950C-533A21964B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2339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Line 29">
              <a:extLst>
                <a:ext uri="{FF2B5EF4-FFF2-40B4-BE49-F238E27FC236}">
                  <a16:creationId xmlns:a16="http://schemas.microsoft.com/office/drawing/2014/main" id="{79E618C6-1B08-4E97-87FC-84F791A4AB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86" y="2339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Line 30">
              <a:extLst>
                <a:ext uri="{FF2B5EF4-FFF2-40B4-BE49-F238E27FC236}">
                  <a16:creationId xmlns:a16="http://schemas.microsoft.com/office/drawing/2014/main" id="{1A1BD82F-D453-4ECC-B086-ABEEF863F4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48" y="2339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Line 31">
              <a:extLst>
                <a:ext uri="{FF2B5EF4-FFF2-40B4-BE49-F238E27FC236}">
                  <a16:creationId xmlns:a16="http://schemas.microsoft.com/office/drawing/2014/main" id="{E7E93991-3252-4114-BA2D-F8E3A2CE3D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0" y="2339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9" name="Line 32">
            <a:extLst>
              <a:ext uri="{FF2B5EF4-FFF2-40B4-BE49-F238E27FC236}">
                <a16:creationId xmlns:a16="http://schemas.microsoft.com/office/drawing/2014/main" id="{B028A981-D8ED-4C0A-9E2B-A930B323D2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50913" y="2244725"/>
            <a:ext cx="0" cy="11144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" name="Text Box 34">
            <a:extLst>
              <a:ext uri="{FF2B5EF4-FFF2-40B4-BE49-F238E27FC236}">
                <a16:creationId xmlns:a16="http://schemas.microsoft.com/office/drawing/2014/main" id="{1CDA63D8-8738-4E94-A225-21CEA8DDE8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6488" y="2528888"/>
            <a:ext cx="6096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b="1">
                <a:latin typeface="Times New Roman" panose="02020603050405020304" pitchFamily="18" charset="0"/>
              </a:rPr>
              <a:t>a</a:t>
            </a:r>
            <a:r>
              <a:rPr lang="en-US" altLang="zh-CN" b="1" baseline="-25000">
                <a:latin typeface="Times New Roman" panose="02020603050405020304" pitchFamily="18" charset="0"/>
              </a:rPr>
              <a:t>1</a:t>
            </a:r>
          </a:p>
        </p:txBody>
      </p:sp>
      <p:grpSp>
        <p:nvGrpSpPr>
          <p:cNvPr id="41" name="Group 35">
            <a:extLst>
              <a:ext uri="{FF2B5EF4-FFF2-40B4-BE49-F238E27FC236}">
                <a16:creationId xmlns:a16="http://schemas.microsoft.com/office/drawing/2014/main" id="{202DD5FE-53C6-4C58-9FF0-0B349DF2240D}"/>
              </a:ext>
            </a:extLst>
          </p:cNvPr>
          <p:cNvGrpSpPr>
            <a:grpSpLocks/>
          </p:cNvGrpSpPr>
          <p:nvPr/>
        </p:nvGrpSpPr>
        <p:grpSpPr bwMode="auto">
          <a:xfrm>
            <a:off x="1016000" y="3203575"/>
            <a:ext cx="719138" cy="923925"/>
            <a:chOff x="725" y="2812"/>
            <a:chExt cx="453" cy="582"/>
          </a:xfrm>
        </p:grpSpPr>
        <p:sp>
          <p:nvSpPr>
            <p:cNvPr id="42" name="Line 36">
              <a:extLst>
                <a:ext uri="{FF2B5EF4-FFF2-40B4-BE49-F238E27FC236}">
                  <a16:creationId xmlns:a16="http://schemas.microsoft.com/office/drawing/2014/main" id="{4402E181-663E-4DCB-9ED1-70EF297325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24" y="2812"/>
              <a:ext cx="0" cy="3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Text Box 37">
              <a:extLst>
                <a:ext uri="{FF2B5EF4-FFF2-40B4-BE49-F238E27FC236}">
                  <a16:creationId xmlns:a16="http://schemas.microsoft.com/office/drawing/2014/main" id="{D47D6747-AD28-4F82-9A76-7E0A94B5C1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5" y="3067"/>
              <a:ext cx="45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</a:rPr>
                <a:t>top</a:t>
              </a:r>
            </a:p>
          </p:txBody>
        </p:sp>
      </p:grpSp>
      <p:sp>
        <p:nvSpPr>
          <p:cNvPr id="44" name="Text Box 18">
            <a:extLst>
              <a:ext uri="{FF2B5EF4-FFF2-40B4-BE49-F238E27FC236}">
                <a16:creationId xmlns:a16="http://schemas.microsoft.com/office/drawing/2014/main" id="{470AAB81-129F-4247-A90D-AC721EBCBB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7213" y="2528888"/>
            <a:ext cx="5334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b="1">
                <a:latin typeface="Times New Roman" panose="02020603050405020304" pitchFamily="18" charset="0"/>
              </a:rPr>
              <a:t>a</a:t>
            </a:r>
            <a:r>
              <a:rPr lang="en-US" altLang="zh-CN" b="1" baseline="-25000">
                <a:latin typeface="Times New Roman" panose="02020603050405020304" pitchFamily="18" charset="0"/>
              </a:rPr>
              <a:t>2</a:t>
            </a:r>
            <a:endParaRPr lang="zh-CN" altLang="en-US" b="1" baseline="-25000">
              <a:latin typeface="Times New Roman" panose="02020603050405020304" pitchFamily="18" charset="0"/>
            </a:endParaRPr>
          </a:p>
        </p:txBody>
      </p:sp>
      <p:grpSp>
        <p:nvGrpSpPr>
          <p:cNvPr id="45" name="Group 38">
            <a:extLst>
              <a:ext uri="{FF2B5EF4-FFF2-40B4-BE49-F238E27FC236}">
                <a16:creationId xmlns:a16="http://schemas.microsoft.com/office/drawing/2014/main" id="{4910424D-3D2F-4DA9-B1DE-5F7BAADE0FE5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3219450"/>
            <a:ext cx="719138" cy="923925"/>
            <a:chOff x="725" y="2812"/>
            <a:chExt cx="453" cy="582"/>
          </a:xfrm>
        </p:grpSpPr>
        <p:sp>
          <p:nvSpPr>
            <p:cNvPr id="46" name="Line 39">
              <a:extLst>
                <a:ext uri="{FF2B5EF4-FFF2-40B4-BE49-F238E27FC236}">
                  <a16:creationId xmlns:a16="http://schemas.microsoft.com/office/drawing/2014/main" id="{D1A659D0-01C4-4133-AFE2-D84F141175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24" y="2812"/>
              <a:ext cx="0" cy="3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Text Box 40">
              <a:extLst>
                <a:ext uri="{FF2B5EF4-FFF2-40B4-BE49-F238E27FC236}">
                  <a16:creationId xmlns:a16="http://schemas.microsoft.com/office/drawing/2014/main" id="{DCD736A5-6587-46F1-B879-E3D90C0D16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5" y="3067"/>
              <a:ext cx="45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 b="1">
                  <a:latin typeface="Times New Roman" panose="02020603050405020304" pitchFamily="18" charset="0"/>
                </a:rPr>
                <a:t>top</a:t>
              </a:r>
            </a:p>
          </p:txBody>
        </p:sp>
      </p:grpSp>
      <p:sp>
        <p:nvSpPr>
          <p:cNvPr id="48" name="Text Box 41">
            <a:extLst>
              <a:ext uri="{FF2B5EF4-FFF2-40B4-BE49-F238E27FC236}">
                <a16:creationId xmlns:a16="http://schemas.microsoft.com/office/drawing/2014/main" id="{54622D30-A85B-4F48-A6A2-420E5C6431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6350" y="2528888"/>
            <a:ext cx="5334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b="1">
                <a:latin typeface="Times New Roman" panose="02020603050405020304" pitchFamily="18" charset="0"/>
              </a:rPr>
              <a:t>a</a:t>
            </a:r>
            <a:r>
              <a:rPr lang="en-US" altLang="zh-CN" b="1" baseline="-25000">
                <a:latin typeface="Times New Roman" panose="02020603050405020304" pitchFamily="18" charset="0"/>
              </a:rPr>
              <a:t>3</a:t>
            </a:r>
            <a:endParaRPr lang="zh-CN" altLang="en-US" b="1" baseline="-25000">
              <a:latin typeface="Times New Roman" panose="02020603050405020304" pitchFamily="18" charset="0"/>
            </a:endParaRPr>
          </a:p>
        </p:txBody>
      </p:sp>
      <p:grpSp>
        <p:nvGrpSpPr>
          <p:cNvPr id="49" name="Group 42">
            <a:extLst>
              <a:ext uri="{FF2B5EF4-FFF2-40B4-BE49-F238E27FC236}">
                <a16:creationId xmlns:a16="http://schemas.microsoft.com/office/drawing/2014/main" id="{6FDAF143-51B0-4528-8337-8A797FB19F1A}"/>
              </a:ext>
            </a:extLst>
          </p:cNvPr>
          <p:cNvGrpSpPr>
            <a:grpSpLocks/>
          </p:cNvGrpSpPr>
          <p:nvPr/>
        </p:nvGrpSpPr>
        <p:grpSpPr bwMode="auto">
          <a:xfrm>
            <a:off x="2457450" y="3219450"/>
            <a:ext cx="719138" cy="923925"/>
            <a:chOff x="725" y="2812"/>
            <a:chExt cx="453" cy="582"/>
          </a:xfrm>
        </p:grpSpPr>
        <p:sp>
          <p:nvSpPr>
            <p:cNvPr id="50" name="Line 43">
              <a:extLst>
                <a:ext uri="{FF2B5EF4-FFF2-40B4-BE49-F238E27FC236}">
                  <a16:creationId xmlns:a16="http://schemas.microsoft.com/office/drawing/2014/main" id="{BA554DF0-00B0-49E3-B63D-10FD3FB324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24" y="2812"/>
              <a:ext cx="0" cy="3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Text Box 44">
              <a:extLst>
                <a:ext uri="{FF2B5EF4-FFF2-40B4-BE49-F238E27FC236}">
                  <a16:creationId xmlns:a16="http://schemas.microsoft.com/office/drawing/2014/main" id="{A9027D50-A711-4B24-A115-9D020409FB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5" y="3067"/>
              <a:ext cx="45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</a:rPr>
                <a:t>top</a:t>
              </a:r>
            </a:p>
          </p:txBody>
        </p:sp>
      </p:grpSp>
      <p:sp>
        <p:nvSpPr>
          <p:cNvPr id="52" name="Text Box 45">
            <a:extLst>
              <a:ext uri="{FF2B5EF4-FFF2-40B4-BE49-F238E27FC236}">
                <a16:creationId xmlns:a16="http://schemas.microsoft.com/office/drawing/2014/main" id="{CB2CE0BF-E761-4755-B9A7-F7F0E6398E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9800" y="5083175"/>
            <a:ext cx="4165600" cy="461963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栈满：</a:t>
            </a:r>
            <a:r>
              <a:rPr lang="en-US" altLang="zh-CN" sz="24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top=  </a:t>
            </a:r>
            <a:r>
              <a:rPr kumimoji="1" lang="en-US" altLang="zh-CN" sz="20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MaxSize-1</a:t>
            </a:r>
          </a:p>
        </p:txBody>
      </p:sp>
      <p:sp>
        <p:nvSpPr>
          <p:cNvPr id="53" name="Line 46">
            <a:extLst>
              <a:ext uri="{FF2B5EF4-FFF2-40B4-BE49-F238E27FC236}">
                <a16:creationId xmlns:a16="http://schemas.microsoft.com/office/drawing/2014/main" id="{423EC342-8CE6-4339-B6BC-89C8F7C2D71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7225" y="3203575"/>
            <a:ext cx="0" cy="5397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" name="Line 47">
            <a:extLst>
              <a:ext uri="{FF2B5EF4-FFF2-40B4-BE49-F238E27FC236}">
                <a16:creationId xmlns:a16="http://schemas.microsoft.com/office/drawing/2014/main" id="{CA8C2321-18E9-4FAC-B93C-3FBE31881A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27888" y="3159125"/>
            <a:ext cx="0" cy="5397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4E31C4-B707-4EB9-BB49-868BDFACF557}"/>
              </a:ext>
            </a:extLst>
          </p:cNvPr>
          <p:cNvSpPr/>
          <p:nvPr/>
        </p:nvSpPr>
        <p:spPr bwMode="auto">
          <a:xfrm>
            <a:off x="1060451" y="3219604"/>
            <a:ext cx="647700" cy="967133"/>
          </a:xfrm>
          <a:prstGeom prst="rect">
            <a:avLst/>
          </a:prstGeom>
          <a:solidFill>
            <a:schemeClr val="bg1"/>
          </a:solidFill>
          <a:ln w="25400" cap="flat" cmpd="sng">
            <a:noFill/>
            <a:prstDash val="sysDash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C66133BD-35AD-49B3-A177-2E1DA04E9B7A}"/>
              </a:ext>
            </a:extLst>
          </p:cNvPr>
          <p:cNvSpPr/>
          <p:nvPr/>
        </p:nvSpPr>
        <p:spPr bwMode="auto">
          <a:xfrm>
            <a:off x="1758951" y="3215308"/>
            <a:ext cx="647700" cy="967133"/>
          </a:xfrm>
          <a:prstGeom prst="rect">
            <a:avLst/>
          </a:prstGeom>
          <a:solidFill>
            <a:schemeClr val="bg1"/>
          </a:solidFill>
          <a:ln w="25400" cap="flat" cmpd="sng">
            <a:noFill/>
            <a:prstDash val="sysDash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6220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 autoUpdateAnimBg="0"/>
      <p:bldP spid="26" grpId="0" animBg="1" autoUpdateAnimBg="0"/>
      <p:bldP spid="27" grpId="0" animBg="1" autoUpdateAnimBg="0"/>
      <p:bldP spid="44" grpId="0" autoUpdateAnimBg="0"/>
      <p:bldP spid="48" grpId="0" autoUpdateAnimBg="0"/>
      <p:bldP spid="52" grpId="0" animBg="1" autoUpdateAnimBg="0"/>
      <p:bldP spid="2" grpId="0" animBg="1"/>
      <p:bldP spid="5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0" name="标题 13">
            <a:extLst>
              <a:ext uri="{FF2B5EF4-FFF2-40B4-BE49-F238E27FC236}">
                <a16:creationId xmlns:a16="http://schemas.microsoft.com/office/drawing/2014/main" id="{385DC77F-9CA5-4129-AEFC-B45F54502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3" y="393709"/>
            <a:ext cx="8229600" cy="396479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3.1.1  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栈的顺序存储结构及实现</a:t>
            </a: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——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顺序栈</a:t>
            </a:r>
          </a:p>
        </p:txBody>
      </p:sp>
      <p:sp>
        <p:nvSpPr>
          <p:cNvPr id="55" name="Text Box 8">
            <a:extLst>
              <a:ext uri="{FF2B5EF4-FFF2-40B4-BE49-F238E27FC236}">
                <a16:creationId xmlns:a16="http://schemas.microsoft.com/office/drawing/2014/main" id="{63F72466-6261-44E9-9D53-F6526E9B7D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075" y="1905000"/>
            <a:ext cx="8416925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b="1" dirty="0">
                <a:solidFill>
                  <a:srgbClr val="002060"/>
                </a:solidFill>
                <a:latin typeface="+mn-lt"/>
              </a:rPr>
              <a:t>template &lt;class </a:t>
            </a:r>
            <a:r>
              <a:rPr kumimoji="1" lang="en-US" altLang="zh-CN" sz="2400" b="1" dirty="0" err="1">
                <a:solidFill>
                  <a:srgbClr val="002060"/>
                </a:solidFill>
                <a:latin typeface="+mn-lt"/>
              </a:rPr>
              <a:t>T,int</a:t>
            </a:r>
            <a:r>
              <a:rPr kumimoji="1" lang="en-US" altLang="zh-CN" sz="2400" b="1" dirty="0">
                <a:solidFill>
                  <a:srgbClr val="002060"/>
                </a:solidFill>
                <a:latin typeface="+mn-lt"/>
              </a:rPr>
              <a:t> </a:t>
            </a:r>
            <a:r>
              <a:rPr kumimoji="1" lang="en-US" altLang="zh-CN" sz="2400" b="1" dirty="0" err="1">
                <a:solidFill>
                  <a:srgbClr val="002060"/>
                </a:solidFill>
                <a:latin typeface="+mn-lt"/>
              </a:rPr>
              <a:t>MaxSize</a:t>
            </a:r>
            <a:r>
              <a:rPr kumimoji="1" lang="en-US" altLang="zh-CN" sz="2400" b="1" dirty="0">
                <a:solidFill>
                  <a:srgbClr val="002060"/>
                </a:solidFill>
                <a:latin typeface="+mn-lt"/>
              </a:rPr>
              <a:t> &gt;    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b="1" dirty="0">
                <a:solidFill>
                  <a:srgbClr val="002060"/>
                </a:solidFill>
                <a:latin typeface="+mn-lt"/>
              </a:rPr>
              <a:t>class </a:t>
            </a:r>
            <a:r>
              <a:rPr kumimoji="1" lang="en-US" altLang="zh-CN" sz="2400" b="1" dirty="0" err="1">
                <a:solidFill>
                  <a:srgbClr val="002060"/>
                </a:solidFill>
                <a:latin typeface="+mn-lt"/>
              </a:rPr>
              <a:t>SeqStack</a:t>
            </a:r>
            <a:endParaRPr kumimoji="1" lang="en-US" altLang="zh-CN" sz="2400" b="1" dirty="0">
              <a:solidFill>
                <a:srgbClr val="002060"/>
              </a:solidFill>
              <a:latin typeface="+mn-lt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b="1" dirty="0">
                <a:solidFill>
                  <a:srgbClr val="002060"/>
                </a:solidFill>
                <a:latin typeface="+mn-lt"/>
              </a:rPr>
              <a:t>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b="1" dirty="0">
                <a:solidFill>
                  <a:srgbClr val="002060"/>
                </a:solidFill>
                <a:latin typeface="+mn-lt"/>
              </a:rPr>
              <a:t>    T data[</a:t>
            </a:r>
            <a:r>
              <a:rPr kumimoji="1" lang="en-US" altLang="zh-CN" sz="2400" b="1" dirty="0" err="1">
                <a:solidFill>
                  <a:srgbClr val="002060"/>
                </a:solidFill>
                <a:latin typeface="+mn-lt"/>
              </a:rPr>
              <a:t>MaxSize</a:t>
            </a:r>
            <a:r>
              <a:rPr kumimoji="1" lang="en-US" altLang="zh-CN" sz="2400" b="1" dirty="0">
                <a:solidFill>
                  <a:srgbClr val="002060"/>
                </a:solidFill>
                <a:latin typeface="+mn-lt"/>
              </a:rPr>
              <a:t>];      	//</a:t>
            </a:r>
            <a:r>
              <a:rPr kumimoji="1" lang="zh-CN" altLang="en-US" sz="2400" b="1" dirty="0">
                <a:solidFill>
                  <a:srgbClr val="002060"/>
                </a:solidFill>
                <a:latin typeface="+mn-lt"/>
              </a:rPr>
              <a:t>存放栈元素的数组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b="1" dirty="0">
                <a:solidFill>
                  <a:srgbClr val="002060"/>
                </a:solidFill>
                <a:latin typeface="+mn-lt"/>
              </a:rPr>
              <a:t>    </a:t>
            </a:r>
            <a:r>
              <a:rPr kumimoji="1" lang="en-US" altLang="zh-CN" sz="2400" b="1" dirty="0">
                <a:solidFill>
                  <a:srgbClr val="002060"/>
                </a:solidFill>
                <a:latin typeface="+mn-lt"/>
              </a:rPr>
              <a:t>int top;  //</a:t>
            </a:r>
            <a:r>
              <a:rPr kumimoji="1" lang="zh-CN" altLang="en-US" sz="2400" b="1" dirty="0">
                <a:solidFill>
                  <a:srgbClr val="002060"/>
                </a:solidFill>
                <a:latin typeface="+mn-lt"/>
              </a:rPr>
              <a:t>栈顶指针，指示栈顶元素在数组中的下标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b="1" dirty="0">
                <a:solidFill>
                  <a:srgbClr val="002060"/>
                </a:solidFill>
                <a:latin typeface="+mn-lt"/>
              </a:rPr>
              <a:t>public: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b="1" dirty="0">
                <a:solidFill>
                  <a:srgbClr val="002060"/>
                </a:solidFill>
                <a:latin typeface="+mn-lt"/>
              </a:rPr>
              <a:t>    </a:t>
            </a:r>
            <a:r>
              <a:rPr kumimoji="1" lang="en-US" altLang="zh-CN" sz="2400" b="1" dirty="0" err="1">
                <a:solidFill>
                  <a:srgbClr val="002060"/>
                </a:solidFill>
                <a:latin typeface="+mn-lt"/>
              </a:rPr>
              <a:t>SeqStack</a:t>
            </a:r>
            <a:r>
              <a:rPr kumimoji="1" lang="en-US" altLang="zh-CN" sz="2400" b="1" dirty="0">
                <a:solidFill>
                  <a:srgbClr val="002060"/>
                </a:solidFill>
                <a:latin typeface="+mn-lt"/>
              </a:rPr>
              <a:t>( ) ;            	//</a:t>
            </a:r>
            <a:r>
              <a:rPr kumimoji="1" lang="zh-CN" altLang="en-US" sz="2400" b="1" dirty="0">
                <a:solidFill>
                  <a:srgbClr val="002060"/>
                </a:solidFill>
                <a:latin typeface="+mn-lt"/>
              </a:rPr>
              <a:t>构造函数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b="1" dirty="0">
                <a:solidFill>
                  <a:srgbClr val="002060"/>
                </a:solidFill>
                <a:latin typeface="+mn-lt"/>
              </a:rPr>
              <a:t>    </a:t>
            </a:r>
            <a:r>
              <a:rPr kumimoji="1" lang="en-US" altLang="zh-CN" sz="2400" b="1" dirty="0">
                <a:solidFill>
                  <a:srgbClr val="002060"/>
                </a:solidFill>
                <a:latin typeface="+mn-lt"/>
              </a:rPr>
              <a:t>void Push(T x);          	//</a:t>
            </a:r>
            <a:r>
              <a:rPr kumimoji="1" lang="zh-CN" altLang="en-US" sz="2400" b="1" dirty="0">
                <a:solidFill>
                  <a:srgbClr val="002060"/>
                </a:solidFill>
                <a:latin typeface="+mn-lt"/>
              </a:rPr>
              <a:t>入栈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b="1" dirty="0">
                <a:solidFill>
                  <a:srgbClr val="002060"/>
                </a:solidFill>
                <a:latin typeface="+mn-lt"/>
              </a:rPr>
              <a:t>    </a:t>
            </a:r>
            <a:r>
              <a:rPr kumimoji="1" lang="en-US" altLang="zh-CN" sz="2400" b="1" dirty="0">
                <a:solidFill>
                  <a:srgbClr val="002060"/>
                </a:solidFill>
                <a:latin typeface="+mn-lt"/>
              </a:rPr>
              <a:t>T Pop( );               	//</a:t>
            </a:r>
            <a:r>
              <a:rPr kumimoji="1" lang="zh-CN" altLang="en-US" sz="2400" b="1" dirty="0">
                <a:solidFill>
                  <a:srgbClr val="002060"/>
                </a:solidFill>
                <a:latin typeface="+mn-lt"/>
              </a:rPr>
              <a:t>出栈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b="1" dirty="0">
                <a:solidFill>
                  <a:srgbClr val="002060"/>
                </a:solidFill>
                <a:latin typeface="+mn-lt"/>
              </a:rPr>
              <a:t>    </a:t>
            </a:r>
            <a:r>
              <a:rPr kumimoji="1" lang="en-US" altLang="zh-CN" sz="2400" b="1" dirty="0">
                <a:solidFill>
                  <a:srgbClr val="002060"/>
                </a:solidFill>
                <a:latin typeface="+mn-lt"/>
              </a:rPr>
              <a:t>T Top( );	            	//</a:t>
            </a:r>
            <a:r>
              <a:rPr kumimoji="1" lang="zh-CN" altLang="en-US" sz="2400" b="1" dirty="0">
                <a:solidFill>
                  <a:srgbClr val="002060"/>
                </a:solidFill>
                <a:latin typeface="+mn-lt"/>
              </a:rPr>
              <a:t>取栈顶元素（元素并不出栈）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b="1" dirty="0">
                <a:solidFill>
                  <a:srgbClr val="002060"/>
                </a:solidFill>
                <a:latin typeface="+mn-lt"/>
              </a:rPr>
              <a:t>    bool Empty( );          	//</a:t>
            </a:r>
            <a:r>
              <a:rPr kumimoji="1" lang="zh-CN" altLang="en-US" sz="2400" b="1" dirty="0">
                <a:solidFill>
                  <a:srgbClr val="002060"/>
                </a:solidFill>
                <a:latin typeface="+mn-lt"/>
              </a:rPr>
              <a:t>判断栈是否为空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b="1" dirty="0">
                <a:solidFill>
                  <a:srgbClr val="002060"/>
                </a:solidFill>
                <a:latin typeface="+mn-lt"/>
              </a:rPr>
              <a:t>};</a:t>
            </a:r>
            <a:endParaRPr kumimoji="1" lang="zh-CN" altLang="en-US" sz="2400" b="1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56" name="Rectangle 11">
            <a:extLst>
              <a:ext uri="{FF2B5EF4-FFF2-40B4-BE49-F238E27FC236}">
                <a16:creationId xmlns:a16="http://schemas.microsoft.com/office/drawing/2014/main" id="{12B67A67-BE51-4BAA-A17F-93DA7A15A0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823" y="1054579"/>
            <a:ext cx="82296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362822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6pPr>
            <a:lvl7pPr marL="725645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7pPr>
            <a:lvl8pPr marL="1088468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8pPr>
            <a:lvl9pPr marL="1451290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ker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顺序栈的类模板</a:t>
            </a:r>
            <a:endParaRPr lang="zh-CN" altLang="en-US" sz="2800" kern="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70470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0" name="标题 13">
            <a:extLst>
              <a:ext uri="{FF2B5EF4-FFF2-40B4-BE49-F238E27FC236}">
                <a16:creationId xmlns:a16="http://schemas.microsoft.com/office/drawing/2014/main" id="{385DC77F-9CA5-4129-AEFC-B45F54502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3" y="393709"/>
            <a:ext cx="8229600" cy="396479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3.1.1  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栈的顺序存储结构及实现</a:t>
            </a: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——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顺序栈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54391E6C-2F45-4752-954F-4B853B6840A4}"/>
              </a:ext>
            </a:extLst>
          </p:cNvPr>
          <p:cNvSpPr txBox="1">
            <a:spLocks noChangeArrowheads="1"/>
          </p:cNvSpPr>
          <p:nvPr/>
        </p:nvSpPr>
        <p:spPr>
          <a:xfrm>
            <a:off x="853080" y="2565553"/>
            <a:ext cx="7340600" cy="3098800"/>
          </a:xfrm>
          <a:prstGeom prst="rect">
            <a:avLst/>
          </a:prstGeom>
          <a:noFill/>
        </p:spPr>
        <p:txBody>
          <a:bodyPr/>
          <a:lstStyle>
            <a:lvl1pPr marL="271463" indent="-2714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panose="05000000000000000000" pitchFamily="2" charset="2"/>
              <a:buChar char="n"/>
              <a:defRPr kumimoji="1" sz="1575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1pPr>
            <a:lvl2pPr marL="589360" indent="-226219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175">
                <a:solidFill>
                  <a:schemeClr val="tx1"/>
                </a:solidFill>
                <a:latin typeface="+mn-lt"/>
                <a:ea typeface="+mn-ea"/>
              </a:defRPr>
            </a:lvl2pPr>
            <a:lvl3pPr marL="906066" indent="-1809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875">
                <a:solidFill>
                  <a:schemeClr val="tx1"/>
                </a:solidFill>
                <a:latin typeface="+mn-lt"/>
                <a:ea typeface="+mn-ea"/>
              </a:defRPr>
            </a:lvl3pPr>
            <a:lvl4pPr marL="1269206" indent="-1809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1575">
                <a:solidFill>
                  <a:schemeClr val="tx1"/>
                </a:solidFill>
                <a:latin typeface="+mn-lt"/>
                <a:ea typeface="+mn-ea"/>
              </a:defRPr>
            </a:lvl4pPr>
            <a:lvl5pPr marL="1632347" indent="-1809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1575">
                <a:solidFill>
                  <a:schemeClr val="tx1"/>
                </a:solidFill>
                <a:latin typeface="+mn-lt"/>
                <a:ea typeface="+mn-ea"/>
              </a:defRPr>
            </a:lvl5pPr>
            <a:lvl6pPr marL="1995524" indent="-18141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87">
                <a:solidFill>
                  <a:schemeClr val="tx1"/>
                </a:solidFill>
                <a:latin typeface="+mn-lt"/>
                <a:ea typeface="+mn-ea"/>
              </a:defRPr>
            </a:lvl6pPr>
            <a:lvl7pPr marL="2358347" indent="-18141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87">
                <a:solidFill>
                  <a:schemeClr val="tx1"/>
                </a:solidFill>
                <a:latin typeface="+mn-lt"/>
                <a:ea typeface="+mn-ea"/>
              </a:defRPr>
            </a:lvl7pPr>
            <a:lvl8pPr marL="2721169" indent="-18141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87">
                <a:solidFill>
                  <a:schemeClr val="tx1"/>
                </a:solidFill>
                <a:latin typeface="+mn-lt"/>
                <a:ea typeface="+mn-ea"/>
              </a:defRPr>
            </a:lvl8pPr>
            <a:lvl9pPr marL="3083991" indent="-18141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87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 kern="0">
                <a:solidFill>
                  <a:srgbClr val="002060"/>
                </a:solidFill>
                <a:ea typeface="微软雅黑" panose="020B0503020204020204" pitchFamily="34" charset="-122"/>
              </a:rPr>
              <a:t>template &lt;class T,int MaxSize&gt;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 kern="0">
                <a:solidFill>
                  <a:srgbClr val="002060"/>
                </a:solidFill>
                <a:ea typeface="微软雅黑" panose="020B0503020204020204" pitchFamily="34" charset="-122"/>
              </a:rPr>
              <a:t>void SeqStack&lt;T,MaxSize&gt;::Push(T x)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 kern="0">
                <a:solidFill>
                  <a:srgbClr val="002060"/>
                </a:solidFill>
                <a:ea typeface="微软雅黑" panose="020B0503020204020204" pitchFamily="34" charset="-122"/>
              </a:rPr>
              <a:t>{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 kern="0">
                <a:solidFill>
                  <a:srgbClr val="002060"/>
                </a:solidFill>
                <a:ea typeface="微软雅黑" panose="020B0503020204020204" pitchFamily="34" charset="-122"/>
              </a:rPr>
              <a:t>    if (top== MaxSize-1) {cerr&lt;&lt;"</a:t>
            </a:r>
            <a:r>
              <a:rPr lang="zh-CN" altLang="en-US" sz="2400" b="1" kern="0">
                <a:solidFill>
                  <a:srgbClr val="002060"/>
                </a:solidFill>
                <a:ea typeface="微软雅黑" panose="020B0503020204020204" pitchFamily="34" charset="-122"/>
              </a:rPr>
              <a:t>上溢</a:t>
            </a:r>
            <a:r>
              <a:rPr lang="en-US" altLang="zh-CN" sz="2400" b="1" kern="0">
                <a:solidFill>
                  <a:srgbClr val="002060"/>
                </a:solidFill>
                <a:ea typeface="微软雅黑" panose="020B0503020204020204" pitchFamily="34" charset="-122"/>
              </a:rPr>
              <a:t>"; exit(1);}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 kern="0">
                <a:solidFill>
                  <a:srgbClr val="002060"/>
                </a:solidFill>
                <a:ea typeface="微软雅黑" panose="020B0503020204020204" pitchFamily="34" charset="-122"/>
              </a:rPr>
              <a:t>    top++;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 kern="0">
                <a:solidFill>
                  <a:srgbClr val="002060"/>
                </a:solidFill>
                <a:ea typeface="微软雅黑" panose="020B0503020204020204" pitchFamily="34" charset="-122"/>
              </a:rPr>
              <a:t>    data[top]=x;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 kern="0">
                <a:solidFill>
                  <a:srgbClr val="002060"/>
                </a:solidFill>
                <a:ea typeface="微软雅黑" panose="020B0503020204020204" pitchFamily="34" charset="-122"/>
              </a:rPr>
              <a:t>}</a:t>
            </a:r>
            <a:r>
              <a:rPr lang="en-US" altLang="zh-CN" sz="2400" kern="0">
                <a:solidFill>
                  <a:srgbClr val="002060"/>
                </a:solidFill>
                <a:ea typeface="微软雅黑" panose="020B0503020204020204" pitchFamily="34" charset="-122"/>
              </a:rPr>
              <a:t> </a:t>
            </a:r>
            <a:endParaRPr lang="zh-CN" altLang="en-US" sz="2400" kern="0" dirty="0">
              <a:solidFill>
                <a:srgbClr val="002060"/>
              </a:solidFill>
              <a:ea typeface="微软雅黑" panose="020B0503020204020204" pitchFamily="34" charset="-122"/>
            </a:endParaRPr>
          </a:p>
        </p:txBody>
      </p:sp>
      <p:sp>
        <p:nvSpPr>
          <p:cNvPr id="4" name="Text Box 1033">
            <a:extLst>
              <a:ext uri="{FF2B5EF4-FFF2-40B4-BE49-F238E27FC236}">
                <a16:creationId xmlns:a16="http://schemas.microsoft.com/office/drawing/2014/main" id="{FEDC983E-92E5-4AE8-82CD-A5D807B5F9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025" y="1947117"/>
            <a:ext cx="6400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kumimoji="1" lang="zh-CN" altLang="en-US" sz="28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操作接口：</a:t>
            </a:r>
            <a:r>
              <a:rPr kumimoji="1" lang="zh-CN" altLang="en-US" sz="2800" b="1" dirty="0">
                <a:solidFill>
                  <a:srgbClr val="173BD5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行楷" pitchFamily="2" charset="-122"/>
              </a:rPr>
              <a:t>void  Push( T  x )</a:t>
            </a:r>
            <a:endParaRPr kumimoji="1" lang="zh-CN" altLang="en-US" sz="28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华文行楷" pitchFamily="2" charset="-122"/>
            </a:endParaRPr>
          </a:p>
        </p:txBody>
      </p:sp>
      <p:sp>
        <p:nvSpPr>
          <p:cNvPr id="8" name="Rectangle 1038">
            <a:extLst>
              <a:ext uri="{FF2B5EF4-FFF2-40B4-BE49-F238E27FC236}">
                <a16:creationId xmlns:a16="http://schemas.microsoft.com/office/drawing/2014/main" id="{8C88AC10-CB4C-44E5-B3E6-8C0DC143A7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025" y="1154955"/>
            <a:ext cx="82296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362822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6pPr>
            <a:lvl7pPr marL="725645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7pPr>
            <a:lvl8pPr marL="1088468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8pPr>
            <a:lvl9pPr marL="1451290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顺序栈的实现——入栈</a:t>
            </a:r>
          </a:p>
        </p:txBody>
      </p:sp>
      <p:graphicFrame>
        <p:nvGraphicFramePr>
          <p:cNvPr id="9" name="Object 1035">
            <a:extLst>
              <a:ext uri="{FF2B5EF4-FFF2-40B4-BE49-F238E27FC236}">
                <a16:creationId xmlns:a16="http://schemas.microsoft.com/office/drawing/2014/main" id="{F1F5E854-791D-4B4D-B8FB-F8EFAAAA9F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67213" y="5165189"/>
          <a:ext cx="609600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9" name="Clip" r:id="rId4" imgW="861365" imgH="844906" progId="MS_ClipArt_Gallery.5">
                  <p:embed/>
                </p:oleObj>
              </mc:Choice>
              <mc:Fallback>
                <p:oleObj name="Clip" r:id="rId4" imgW="861365" imgH="844906" progId="MS_ClipArt_Gallery.5">
                  <p:embed/>
                  <p:pic>
                    <p:nvPicPr>
                      <p:cNvPr id="6" name="Object 1035">
                        <a:extLst>
                          <a:ext uri="{FF2B5EF4-FFF2-40B4-BE49-F238E27FC236}">
                            <a16:creationId xmlns:a16="http://schemas.microsoft.com/office/drawing/2014/main" id="{28A24DFC-A1BB-4D21-8A95-1A354CF6B0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7213" y="5165189"/>
                        <a:ext cx="609600" cy="598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1036">
            <a:extLst>
              <a:ext uri="{FF2B5EF4-FFF2-40B4-BE49-F238E27FC236}">
                <a16:creationId xmlns:a16="http://schemas.microsoft.com/office/drawing/2014/main" id="{078A0A11-E852-4648-8CB2-F1707180D9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1901" y="5165189"/>
            <a:ext cx="2008894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时间复杂度？</a:t>
            </a:r>
          </a:p>
        </p:txBody>
      </p:sp>
    </p:spTree>
    <p:extLst>
      <p:ext uri="{BB962C8B-B14F-4D97-AF65-F5344CB8AC3E}">
        <p14:creationId xmlns:p14="http://schemas.microsoft.com/office/powerpoint/2010/main" val="1786990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0" name="标题 13">
            <a:extLst>
              <a:ext uri="{FF2B5EF4-FFF2-40B4-BE49-F238E27FC236}">
                <a16:creationId xmlns:a16="http://schemas.microsoft.com/office/drawing/2014/main" id="{385DC77F-9CA5-4129-AEFC-B45F54502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3" y="393709"/>
            <a:ext cx="8229600" cy="396479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3.1.1  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栈的顺序存储结构及实现</a:t>
            </a: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——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顺序栈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54391E6C-2F45-4752-954F-4B853B6840A4}"/>
              </a:ext>
            </a:extLst>
          </p:cNvPr>
          <p:cNvSpPr txBox="1">
            <a:spLocks noChangeArrowheads="1"/>
          </p:cNvSpPr>
          <p:nvPr/>
        </p:nvSpPr>
        <p:spPr>
          <a:xfrm>
            <a:off x="853080" y="2565553"/>
            <a:ext cx="7340600" cy="3098800"/>
          </a:xfrm>
          <a:prstGeom prst="rect">
            <a:avLst/>
          </a:prstGeom>
          <a:noFill/>
        </p:spPr>
        <p:txBody>
          <a:bodyPr/>
          <a:lstStyle>
            <a:lvl1pPr marL="271463" indent="-2714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panose="05000000000000000000" pitchFamily="2" charset="2"/>
              <a:buChar char="n"/>
              <a:defRPr kumimoji="1" sz="1575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1pPr>
            <a:lvl2pPr marL="589360" indent="-226219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175">
                <a:solidFill>
                  <a:schemeClr val="tx1"/>
                </a:solidFill>
                <a:latin typeface="+mn-lt"/>
                <a:ea typeface="+mn-ea"/>
              </a:defRPr>
            </a:lvl2pPr>
            <a:lvl3pPr marL="906066" indent="-1809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875">
                <a:solidFill>
                  <a:schemeClr val="tx1"/>
                </a:solidFill>
                <a:latin typeface="+mn-lt"/>
                <a:ea typeface="+mn-ea"/>
              </a:defRPr>
            </a:lvl3pPr>
            <a:lvl4pPr marL="1269206" indent="-1809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1575">
                <a:solidFill>
                  <a:schemeClr val="tx1"/>
                </a:solidFill>
                <a:latin typeface="+mn-lt"/>
                <a:ea typeface="+mn-ea"/>
              </a:defRPr>
            </a:lvl4pPr>
            <a:lvl5pPr marL="1632347" indent="-1809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1575">
                <a:solidFill>
                  <a:schemeClr val="tx1"/>
                </a:solidFill>
                <a:latin typeface="+mn-lt"/>
                <a:ea typeface="+mn-ea"/>
              </a:defRPr>
            </a:lvl5pPr>
            <a:lvl6pPr marL="1995524" indent="-18141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87">
                <a:solidFill>
                  <a:schemeClr val="tx1"/>
                </a:solidFill>
                <a:latin typeface="+mn-lt"/>
                <a:ea typeface="+mn-ea"/>
              </a:defRPr>
            </a:lvl6pPr>
            <a:lvl7pPr marL="2358347" indent="-18141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87">
                <a:solidFill>
                  <a:schemeClr val="tx1"/>
                </a:solidFill>
                <a:latin typeface="+mn-lt"/>
                <a:ea typeface="+mn-ea"/>
              </a:defRPr>
            </a:lvl7pPr>
            <a:lvl8pPr marL="2721169" indent="-18141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87">
                <a:solidFill>
                  <a:schemeClr val="tx1"/>
                </a:solidFill>
                <a:latin typeface="+mn-lt"/>
                <a:ea typeface="+mn-ea"/>
              </a:defRPr>
            </a:lvl8pPr>
            <a:lvl9pPr marL="3083991" indent="-18141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87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None/>
            </a:pPr>
            <a:r>
              <a:rPr lang="en-US" altLang="zh-CN" sz="2400" b="1" kern="0" dirty="0">
                <a:solidFill>
                  <a:srgbClr val="002060"/>
                </a:solidFill>
                <a:ea typeface="微软雅黑" panose="020B0503020204020204" pitchFamily="34" charset="-122"/>
              </a:rPr>
              <a:t>template &lt;class </a:t>
            </a:r>
            <a:r>
              <a:rPr lang="en-US" altLang="zh-CN" sz="2400" b="1" kern="0" dirty="0" err="1">
                <a:solidFill>
                  <a:srgbClr val="002060"/>
                </a:solidFill>
                <a:ea typeface="微软雅黑" panose="020B0503020204020204" pitchFamily="34" charset="-122"/>
              </a:rPr>
              <a:t>T,int</a:t>
            </a:r>
            <a:r>
              <a:rPr lang="en-US" altLang="zh-CN" sz="2400" b="1" kern="0" dirty="0">
                <a:solidFill>
                  <a:srgbClr val="002060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2400" b="1" kern="0" dirty="0" err="1">
                <a:solidFill>
                  <a:srgbClr val="002060"/>
                </a:solidFill>
                <a:ea typeface="微软雅黑" panose="020B0503020204020204" pitchFamily="34" charset="-122"/>
              </a:rPr>
              <a:t>MaxSize</a:t>
            </a:r>
            <a:r>
              <a:rPr lang="en-US" altLang="zh-CN" sz="2400" b="1" kern="0" dirty="0">
                <a:solidFill>
                  <a:srgbClr val="002060"/>
                </a:solidFill>
                <a:ea typeface="微软雅黑" panose="020B0503020204020204" pitchFamily="34" charset="-122"/>
              </a:rPr>
              <a:t>&gt;</a:t>
            </a:r>
          </a:p>
          <a:p>
            <a:pPr eaLnBrk="1" hangingPunct="1">
              <a:buNone/>
            </a:pPr>
            <a:r>
              <a:rPr lang="en-US" altLang="zh-CN" sz="2400" b="1" kern="0" dirty="0">
                <a:solidFill>
                  <a:srgbClr val="002060"/>
                </a:solidFill>
                <a:ea typeface="微软雅黑" panose="020B0503020204020204" pitchFamily="34" charset="-122"/>
              </a:rPr>
              <a:t>T </a:t>
            </a:r>
            <a:r>
              <a:rPr lang="en-US" altLang="zh-CN" sz="2400" b="1" kern="0" dirty="0" err="1">
                <a:solidFill>
                  <a:srgbClr val="002060"/>
                </a:solidFill>
                <a:ea typeface="微软雅黑" panose="020B0503020204020204" pitchFamily="34" charset="-122"/>
              </a:rPr>
              <a:t>SeqStack</a:t>
            </a:r>
            <a:r>
              <a:rPr lang="en-US" altLang="zh-CN" sz="2400" b="1" kern="0" dirty="0">
                <a:solidFill>
                  <a:srgbClr val="002060"/>
                </a:solidFill>
                <a:ea typeface="微软雅黑" panose="020B0503020204020204" pitchFamily="34" charset="-122"/>
              </a:rPr>
              <a:t>&lt;T, </a:t>
            </a:r>
            <a:r>
              <a:rPr lang="en-US" altLang="zh-CN" sz="2400" b="1" kern="0" dirty="0" err="1">
                <a:solidFill>
                  <a:srgbClr val="002060"/>
                </a:solidFill>
                <a:ea typeface="微软雅黑" panose="020B0503020204020204" pitchFamily="34" charset="-122"/>
              </a:rPr>
              <a:t>MaxSize</a:t>
            </a:r>
            <a:r>
              <a:rPr lang="en-US" altLang="zh-CN" sz="2400" b="1" kern="0" dirty="0">
                <a:solidFill>
                  <a:srgbClr val="002060"/>
                </a:solidFill>
                <a:ea typeface="微软雅黑" panose="020B0503020204020204" pitchFamily="34" charset="-122"/>
              </a:rPr>
              <a:t>&gt;::Pop( )</a:t>
            </a:r>
          </a:p>
          <a:p>
            <a:pPr eaLnBrk="1" hangingPunct="1">
              <a:buNone/>
            </a:pPr>
            <a:r>
              <a:rPr lang="en-US" altLang="zh-CN" sz="2400" b="1" kern="0" dirty="0">
                <a:solidFill>
                  <a:srgbClr val="002060"/>
                </a:solidFill>
                <a:ea typeface="微软雅黑" panose="020B0503020204020204" pitchFamily="34" charset="-122"/>
              </a:rPr>
              <a:t>{ </a:t>
            </a:r>
          </a:p>
          <a:p>
            <a:pPr eaLnBrk="1" hangingPunct="1">
              <a:buNone/>
            </a:pPr>
            <a:r>
              <a:rPr lang="en-US" altLang="zh-CN" sz="2400" b="1" kern="0" dirty="0">
                <a:solidFill>
                  <a:srgbClr val="002060"/>
                </a:solidFill>
                <a:ea typeface="微软雅黑" panose="020B0503020204020204" pitchFamily="34" charset="-122"/>
              </a:rPr>
              <a:t>      if (top==-1)  {</a:t>
            </a:r>
            <a:r>
              <a:rPr lang="en-US" altLang="zh-CN" sz="2400" b="1" kern="0" dirty="0" err="1">
                <a:solidFill>
                  <a:srgbClr val="002060"/>
                </a:solidFill>
                <a:ea typeface="微软雅黑" panose="020B0503020204020204" pitchFamily="34" charset="-122"/>
              </a:rPr>
              <a:t>cerr</a:t>
            </a:r>
            <a:r>
              <a:rPr lang="en-US" altLang="zh-CN" sz="2400" b="1" kern="0" dirty="0">
                <a:solidFill>
                  <a:srgbClr val="002060"/>
                </a:solidFill>
                <a:ea typeface="微软雅黑" panose="020B0503020204020204" pitchFamily="34" charset="-122"/>
              </a:rPr>
              <a:t>&lt;&lt;"</a:t>
            </a:r>
            <a:r>
              <a:rPr lang="zh-CN" altLang="en-US" sz="2400" b="1" kern="0" dirty="0">
                <a:solidFill>
                  <a:srgbClr val="002060"/>
                </a:solidFill>
                <a:ea typeface="微软雅黑" panose="020B0503020204020204" pitchFamily="34" charset="-122"/>
              </a:rPr>
              <a:t>下溢</a:t>
            </a:r>
            <a:r>
              <a:rPr lang="en-US" altLang="zh-CN" sz="2400" b="1" kern="0" dirty="0">
                <a:solidFill>
                  <a:srgbClr val="002060"/>
                </a:solidFill>
                <a:ea typeface="微软雅黑" panose="020B0503020204020204" pitchFamily="34" charset="-122"/>
              </a:rPr>
              <a:t>"; exit(1);}</a:t>
            </a:r>
          </a:p>
          <a:p>
            <a:pPr eaLnBrk="1" hangingPunct="1">
              <a:buNone/>
            </a:pPr>
            <a:r>
              <a:rPr lang="en-US" altLang="zh-CN" sz="2400" b="1" kern="0" dirty="0">
                <a:solidFill>
                  <a:srgbClr val="002060"/>
                </a:solidFill>
                <a:ea typeface="微软雅黑" panose="020B0503020204020204" pitchFamily="34" charset="-122"/>
              </a:rPr>
              <a:t>      x=data[top];</a:t>
            </a:r>
          </a:p>
          <a:p>
            <a:pPr eaLnBrk="1" hangingPunct="1">
              <a:buNone/>
            </a:pPr>
            <a:r>
              <a:rPr lang="en-US" altLang="zh-CN" sz="2400" b="1" kern="0" dirty="0">
                <a:solidFill>
                  <a:srgbClr val="002060"/>
                </a:solidFill>
                <a:ea typeface="微软雅黑" panose="020B0503020204020204" pitchFamily="34" charset="-122"/>
              </a:rPr>
              <a:t>      top--;</a:t>
            </a:r>
          </a:p>
          <a:p>
            <a:pPr eaLnBrk="1" hangingPunct="1">
              <a:buNone/>
            </a:pPr>
            <a:r>
              <a:rPr lang="en-US" altLang="zh-CN" sz="2400" b="1" kern="0" dirty="0">
                <a:solidFill>
                  <a:srgbClr val="002060"/>
                </a:solidFill>
                <a:ea typeface="微软雅黑" panose="020B0503020204020204" pitchFamily="34" charset="-122"/>
              </a:rPr>
              <a:t>      return x;</a:t>
            </a:r>
          </a:p>
          <a:p>
            <a:pPr eaLnBrk="1" hangingPunct="1">
              <a:buNone/>
            </a:pPr>
            <a:r>
              <a:rPr lang="en-US" altLang="zh-CN" sz="2400" b="1" kern="0" dirty="0">
                <a:solidFill>
                  <a:srgbClr val="002060"/>
                </a:solidFill>
                <a:ea typeface="微软雅黑" panose="020B0503020204020204" pitchFamily="34" charset="-122"/>
              </a:rPr>
              <a:t>}</a:t>
            </a:r>
          </a:p>
        </p:txBody>
      </p:sp>
      <p:sp>
        <p:nvSpPr>
          <p:cNvPr id="4" name="Text Box 1033">
            <a:extLst>
              <a:ext uri="{FF2B5EF4-FFF2-40B4-BE49-F238E27FC236}">
                <a16:creationId xmlns:a16="http://schemas.microsoft.com/office/drawing/2014/main" id="{FEDC983E-92E5-4AE8-82CD-A5D807B5F9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025" y="1947117"/>
            <a:ext cx="6400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kumimoji="1" lang="zh-CN" altLang="en-US" sz="28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操作接口：</a:t>
            </a:r>
            <a:r>
              <a:rPr kumimoji="1" lang="zh-CN" altLang="en-US" sz="2800" b="1" dirty="0">
                <a:solidFill>
                  <a:srgbClr val="173BD5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行楷" pitchFamily="2" charset="-122"/>
              </a:rPr>
              <a:t>T Pop(  )</a:t>
            </a:r>
            <a:endParaRPr kumimoji="1" lang="zh-CN" altLang="en-US" sz="28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华文行楷" pitchFamily="2" charset="-122"/>
            </a:endParaRPr>
          </a:p>
        </p:txBody>
      </p:sp>
      <p:graphicFrame>
        <p:nvGraphicFramePr>
          <p:cNvPr id="6" name="Object 1035">
            <a:extLst>
              <a:ext uri="{FF2B5EF4-FFF2-40B4-BE49-F238E27FC236}">
                <a16:creationId xmlns:a16="http://schemas.microsoft.com/office/drawing/2014/main" id="{28A24DFC-A1BB-4D21-8A95-1A354CF6B0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67213" y="5165189"/>
          <a:ext cx="609600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3" name="Clip" r:id="rId4" imgW="861365" imgH="844906" progId="MS_ClipArt_Gallery.5">
                  <p:embed/>
                </p:oleObj>
              </mc:Choice>
              <mc:Fallback>
                <p:oleObj name="Clip" r:id="rId4" imgW="861365" imgH="844906" progId="MS_ClipArt_Gallery.5">
                  <p:embed/>
                  <p:pic>
                    <p:nvPicPr>
                      <p:cNvPr id="6" name="Object 1035">
                        <a:extLst>
                          <a:ext uri="{FF2B5EF4-FFF2-40B4-BE49-F238E27FC236}">
                            <a16:creationId xmlns:a16="http://schemas.microsoft.com/office/drawing/2014/main" id="{28A24DFC-A1BB-4D21-8A95-1A354CF6B0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7213" y="5165189"/>
                        <a:ext cx="609600" cy="598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1036">
            <a:extLst>
              <a:ext uri="{FF2B5EF4-FFF2-40B4-BE49-F238E27FC236}">
                <a16:creationId xmlns:a16="http://schemas.microsoft.com/office/drawing/2014/main" id="{2243A0FD-B407-41D7-98AF-A37A0BB971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1901" y="5165189"/>
            <a:ext cx="2008894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时间复杂度？</a:t>
            </a:r>
          </a:p>
        </p:txBody>
      </p:sp>
      <p:sp>
        <p:nvSpPr>
          <p:cNvPr id="8" name="Rectangle 1038">
            <a:extLst>
              <a:ext uri="{FF2B5EF4-FFF2-40B4-BE49-F238E27FC236}">
                <a16:creationId xmlns:a16="http://schemas.microsoft.com/office/drawing/2014/main" id="{8C88AC10-CB4C-44E5-B3E6-8C0DC143A7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025" y="1154955"/>
            <a:ext cx="82296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362822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6pPr>
            <a:lvl7pPr marL="725645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7pPr>
            <a:lvl8pPr marL="1088468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8pPr>
            <a:lvl9pPr marL="1451290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顺序栈的实现——出栈</a:t>
            </a:r>
          </a:p>
        </p:txBody>
      </p:sp>
    </p:spTree>
    <p:extLst>
      <p:ext uri="{BB962C8B-B14F-4D97-AF65-F5344CB8AC3E}">
        <p14:creationId xmlns:p14="http://schemas.microsoft.com/office/powerpoint/2010/main" val="372661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0" name="标题 13">
            <a:extLst>
              <a:ext uri="{FF2B5EF4-FFF2-40B4-BE49-F238E27FC236}">
                <a16:creationId xmlns:a16="http://schemas.microsoft.com/office/drawing/2014/main" id="{385DC77F-9CA5-4129-AEFC-B45F54502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3" y="393709"/>
            <a:ext cx="8229600" cy="396479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3.1.1  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栈的顺序存储结构及实现</a:t>
            </a: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——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顺序栈</a:t>
            </a:r>
          </a:p>
        </p:txBody>
      </p:sp>
      <p:sp>
        <p:nvSpPr>
          <p:cNvPr id="8" name="Rectangle 1038">
            <a:extLst>
              <a:ext uri="{FF2B5EF4-FFF2-40B4-BE49-F238E27FC236}">
                <a16:creationId xmlns:a16="http://schemas.microsoft.com/office/drawing/2014/main" id="{8C88AC10-CB4C-44E5-B3E6-8C0DC143A7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025" y="1154955"/>
            <a:ext cx="82296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362822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6pPr>
            <a:lvl7pPr marL="725645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7pPr>
            <a:lvl8pPr marL="1088468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8pPr>
            <a:lvl9pPr marL="1451290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顺序栈的特殊形式</a:t>
            </a:r>
            <a:r>
              <a:rPr lang="en-US" altLang="zh-CN" sz="2800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——</a:t>
            </a:r>
            <a:r>
              <a:rPr lang="zh-CN" altLang="en-US" sz="2800" kern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两栈共享空间 </a:t>
            </a:r>
          </a:p>
        </p:txBody>
      </p:sp>
      <p:grpSp>
        <p:nvGrpSpPr>
          <p:cNvPr id="9" name="Group 1035">
            <a:extLst>
              <a:ext uri="{FF2B5EF4-FFF2-40B4-BE49-F238E27FC236}">
                <a16:creationId xmlns:a16="http://schemas.microsoft.com/office/drawing/2014/main" id="{E7208722-5303-4CD2-8445-84F832330CE9}"/>
              </a:ext>
            </a:extLst>
          </p:cNvPr>
          <p:cNvGrpSpPr>
            <a:grpSpLocks/>
          </p:cNvGrpSpPr>
          <p:nvPr/>
        </p:nvGrpSpPr>
        <p:grpSpPr bwMode="auto">
          <a:xfrm>
            <a:off x="720725" y="2854325"/>
            <a:ext cx="7391400" cy="1001713"/>
            <a:chOff x="442" y="1678"/>
            <a:chExt cx="4656" cy="631"/>
          </a:xfrm>
        </p:grpSpPr>
        <p:sp>
          <p:nvSpPr>
            <p:cNvPr id="10" name="Text Box 8">
              <a:extLst>
                <a:ext uri="{FF2B5EF4-FFF2-40B4-BE49-F238E27FC236}">
                  <a16:creationId xmlns:a16="http://schemas.microsoft.com/office/drawing/2014/main" id="{35CEEC3A-9F6C-4B12-8E94-E4BF36D745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" y="1678"/>
              <a:ext cx="163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zh-CN" altLang="en-US" sz="24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解决方案</a:t>
              </a:r>
              <a:r>
                <a:rPr lang="en-US" altLang="zh-CN" sz="24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4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</a:p>
          </p:txBody>
        </p:sp>
        <p:sp>
          <p:nvSpPr>
            <p:cNvPr id="11" name="Text Box 9">
              <a:extLst>
                <a:ext uri="{FF2B5EF4-FFF2-40B4-BE49-F238E27FC236}">
                  <a16:creationId xmlns:a16="http://schemas.microsoft.com/office/drawing/2014/main" id="{923BB50A-C83D-4E79-82DC-8AAD70DF82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" y="2018"/>
              <a:ext cx="465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zh-CN" altLang="en-US" sz="24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直接解决：为每个栈开辟一个数组空间。 </a:t>
              </a:r>
            </a:p>
          </p:txBody>
        </p:sp>
      </p:grpSp>
      <p:sp>
        <p:nvSpPr>
          <p:cNvPr id="12" name="Text Box 12">
            <a:extLst>
              <a:ext uri="{FF2B5EF4-FFF2-40B4-BE49-F238E27FC236}">
                <a16:creationId xmlns:a16="http://schemas.microsoft.com/office/drawing/2014/main" id="{47903405-EE05-404B-A967-1D0C71B7A1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600" y="4646613"/>
            <a:ext cx="51752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习题</a:t>
            </a:r>
            <a:r>
              <a:rPr lang="en-US" altLang="zh-CN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3.3</a:t>
            </a:r>
            <a:r>
              <a:rPr lang="en-US" altLang="zh-CN" sz="28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400" b="1" dirty="0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 Box 13">
            <a:extLst>
              <a:ext uri="{FF2B5EF4-FFF2-40B4-BE49-F238E27FC236}">
                <a16:creationId xmlns:a16="http://schemas.microsoft.com/office/drawing/2014/main" id="{D29A0233-1A20-409F-A632-96197D38FB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725" y="5445125"/>
            <a:ext cx="80772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顺序栈单向延伸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使用一个数组来存储两个栈</a:t>
            </a:r>
          </a:p>
        </p:txBody>
      </p:sp>
      <p:grpSp>
        <p:nvGrpSpPr>
          <p:cNvPr id="14" name="Group 1039">
            <a:extLst>
              <a:ext uri="{FF2B5EF4-FFF2-40B4-BE49-F238E27FC236}">
                <a16:creationId xmlns:a16="http://schemas.microsoft.com/office/drawing/2014/main" id="{33B39A4C-D632-436A-A3EB-DA3B04DCC291}"/>
              </a:ext>
            </a:extLst>
          </p:cNvPr>
          <p:cNvGrpSpPr>
            <a:grpSpLocks/>
          </p:cNvGrpSpPr>
          <p:nvPr/>
        </p:nvGrpSpPr>
        <p:grpSpPr bwMode="auto">
          <a:xfrm>
            <a:off x="444500" y="1952625"/>
            <a:ext cx="8374063" cy="830263"/>
            <a:chOff x="100" y="1158"/>
            <a:chExt cx="5275" cy="523"/>
          </a:xfrm>
        </p:grpSpPr>
        <p:sp>
          <p:nvSpPr>
            <p:cNvPr id="15" name="Text Box 7">
              <a:extLst>
                <a:ext uri="{FF2B5EF4-FFF2-40B4-BE49-F238E27FC236}">
                  <a16:creationId xmlns:a16="http://schemas.microsoft.com/office/drawing/2014/main" id="{A9032A1E-CDB6-4EBD-8394-DA15365E0B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" y="1158"/>
              <a:ext cx="4820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zh-CN" altLang="en-US" sz="24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在一个程序中需要</a:t>
              </a:r>
              <a:r>
                <a:rPr lang="zh-CN" altLang="en-US" sz="2400" b="1" dirty="0"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同时</a:t>
              </a:r>
              <a:r>
                <a:rPr lang="zh-CN" altLang="en-US" sz="24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使用具有</a:t>
              </a:r>
              <a:r>
                <a:rPr lang="zh-CN" altLang="en-US" sz="2400" b="1" dirty="0"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相同</a:t>
              </a:r>
              <a:r>
                <a:rPr lang="zh-CN" altLang="en-US" sz="24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数据类型的</a:t>
              </a:r>
              <a:r>
                <a:rPr lang="zh-CN" altLang="en-US" sz="2400" b="1" dirty="0"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两个栈</a:t>
              </a:r>
              <a:r>
                <a:rPr lang="zh-CN" altLang="en-US" sz="24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，如何顺序存储这两个栈？</a:t>
              </a:r>
            </a:p>
          </p:txBody>
        </p:sp>
        <p:graphicFrame>
          <p:nvGraphicFramePr>
            <p:cNvPr id="16" name="Object 1037">
              <a:extLst>
                <a:ext uri="{FF2B5EF4-FFF2-40B4-BE49-F238E27FC236}">
                  <a16:creationId xmlns:a16="http://schemas.microsoft.com/office/drawing/2014/main" id="{0B6EAC6A-1B96-4579-8E5F-279AD2223F0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0" y="1223"/>
            <a:ext cx="384" cy="3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094" name="Clip" r:id="rId4" imgW="861365" imgH="844906" progId="MS_ClipArt_Gallery.5">
                    <p:embed/>
                  </p:oleObj>
                </mc:Choice>
                <mc:Fallback>
                  <p:oleObj name="Clip" r:id="rId4" imgW="861365" imgH="844906" progId="MS_ClipArt_Gallery.5">
                    <p:embed/>
                    <p:pic>
                      <p:nvPicPr>
                        <p:cNvPr id="19467" name="Object 1037">
                          <a:extLst>
                            <a:ext uri="{FF2B5EF4-FFF2-40B4-BE49-F238E27FC236}">
                              <a16:creationId xmlns:a16="http://schemas.microsoft.com/office/drawing/2014/main" id="{8687BA3C-148E-4FD9-BF54-EE5FEA2695A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" y="1223"/>
                          <a:ext cx="384" cy="3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" name="Group 1043">
            <a:extLst>
              <a:ext uri="{FF2B5EF4-FFF2-40B4-BE49-F238E27FC236}">
                <a16:creationId xmlns:a16="http://schemas.microsoft.com/office/drawing/2014/main" id="{1FAE4420-38E3-4460-BA8B-F1FCC549284B}"/>
              </a:ext>
            </a:extLst>
          </p:cNvPr>
          <p:cNvGrpSpPr>
            <a:grpSpLocks/>
          </p:cNvGrpSpPr>
          <p:nvPr/>
        </p:nvGrpSpPr>
        <p:grpSpPr bwMode="auto">
          <a:xfrm>
            <a:off x="417513" y="4014788"/>
            <a:ext cx="7138987" cy="531812"/>
            <a:chOff x="243" y="2529"/>
            <a:chExt cx="4497" cy="335"/>
          </a:xfrm>
        </p:grpSpPr>
        <p:sp>
          <p:nvSpPr>
            <p:cNvPr id="18" name="Text Box 11">
              <a:extLst>
                <a:ext uri="{FF2B5EF4-FFF2-40B4-BE49-F238E27FC236}">
                  <a16:creationId xmlns:a16="http://schemas.microsoft.com/office/drawing/2014/main" id="{D73237CA-6CA6-4241-8460-27A76A5E1F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" y="2530"/>
              <a:ext cx="412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zh-CN" altLang="en-US" sz="24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会出现什么问题？如何解决？</a:t>
              </a:r>
            </a:p>
          </p:txBody>
        </p:sp>
        <p:graphicFrame>
          <p:nvGraphicFramePr>
            <p:cNvPr id="19" name="Object 1041">
              <a:extLst>
                <a:ext uri="{FF2B5EF4-FFF2-40B4-BE49-F238E27FC236}">
                  <a16:creationId xmlns:a16="http://schemas.microsoft.com/office/drawing/2014/main" id="{733D7539-1915-4922-9B6A-419AF28FEFF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3" y="2529"/>
            <a:ext cx="341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095" name="Clip" r:id="rId6" imgW="861365" imgH="844906" progId="MS_ClipArt_Gallery.5">
                    <p:embed/>
                  </p:oleObj>
                </mc:Choice>
                <mc:Fallback>
                  <p:oleObj name="Clip" r:id="rId6" imgW="861365" imgH="844906" progId="MS_ClipArt_Gallery.5">
                    <p:embed/>
                    <p:pic>
                      <p:nvPicPr>
                        <p:cNvPr id="19465" name="Object 1041">
                          <a:extLst>
                            <a:ext uri="{FF2B5EF4-FFF2-40B4-BE49-F238E27FC236}">
                              <a16:creationId xmlns:a16="http://schemas.microsoft.com/office/drawing/2014/main" id="{F20D5348-2761-437B-BA45-FAD8610775A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3" y="2529"/>
                          <a:ext cx="341" cy="3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628595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0" name="标题 13">
            <a:extLst>
              <a:ext uri="{FF2B5EF4-FFF2-40B4-BE49-F238E27FC236}">
                <a16:creationId xmlns:a16="http://schemas.microsoft.com/office/drawing/2014/main" id="{385DC77F-9CA5-4129-AEFC-B45F54502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3" y="393709"/>
            <a:ext cx="8229600" cy="396479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3.1.1  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栈的顺序存储结构及实现</a:t>
            </a: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——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顺序栈</a:t>
            </a:r>
          </a:p>
        </p:txBody>
      </p:sp>
      <p:sp>
        <p:nvSpPr>
          <p:cNvPr id="8" name="Rectangle 1038">
            <a:extLst>
              <a:ext uri="{FF2B5EF4-FFF2-40B4-BE49-F238E27FC236}">
                <a16:creationId xmlns:a16="http://schemas.microsoft.com/office/drawing/2014/main" id="{8C88AC10-CB4C-44E5-B3E6-8C0DC143A7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025" y="1154955"/>
            <a:ext cx="82296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362822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6pPr>
            <a:lvl7pPr marL="725645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7pPr>
            <a:lvl8pPr marL="1088468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8pPr>
            <a:lvl9pPr marL="1451290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顺序栈的特殊形式</a:t>
            </a:r>
            <a:r>
              <a:rPr lang="en-US" altLang="zh-CN" sz="2800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——</a:t>
            </a:r>
            <a:r>
              <a:rPr lang="zh-CN" altLang="en-US" sz="2800" kern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两栈共享空间 </a:t>
            </a:r>
          </a:p>
        </p:txBody>
      </p:sp>
      <p:grpSp>
        <p:nvGrpSpPr>
          <p:cNvPr id="20" name="Group 1056">
            <a:extLst>
              <a:ext uri="{FF2B5EF4-FFF2-40B4-BE49-F238E27FC236}">
                <a16:creationId xmlns:a16="http://schemas.microsoft.com/office/drawing/2014/main" id="{A8D8141B-3ACE-4847-85DF-12DC182060BB}"/>
              </a:ext>
            </a:extLst>
          </p:cNvPr>
          <p:cNvGrpSpPr>
            <a:grpSpLocks/>
          </p:cNvGrpSpPr>
          <p:nvPr/>
        </p:nvGrpSpPr>
        <p:grpSpPr bwMode="auto">
          <a:xfrm>
            <a:off x="971550" y="3294063"/>
            <a:ext cx="3352800" cy="1247775"/>
            <a:chOff x="612" y="1905"/>
            <a:chExt cx="2112" cy="816"/>
          </a:xfrm>
          <a:noFill/>
        </p:grpSpPr>
        <p:sp>
          <p:nvSpPr>
            <p:cNvPr id="21" name="Rectangle 34">
              <a:extLst>
                <a:ext uri="{FF2B5EF4-FFF2-40B4-BE49-F238E27FC236}">
                  <a16:creationId xmlns:a16="http://schemas.microsoft.com/office/drawing/2014/main" id="{7E85E7A7-5001-4D0E-BFEC-C82185E50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2075"/>
              <a:ext cx="2112" cy="499"/>
            </a:xfrm>
            <a:prstGeom prst="rect">
              <a:avLst/>
            </a:prstGeom>
            <a:grpFill/>
            <a:ln w="28575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22" name="Line 35">
              <a:extLst>
                <a:ext uri="{FF2B5EF4-FFF2-40B4-BE49-F238E27FC236}">
                  <a16:creationId xmlns:a16="http://schemas.microsoft.com/office/drawing/2014/main" id="{8B2F4E77-E407-477B-BDD0-BC305FCBBF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7" y="2087"/>
              <a:ext cx="0" cy="480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Line 36">
              <a:extLst>
                <a:ext uri="{FF2B5EF4-FFF2-40B4-BE49-F238E27FC236}">
                  <a16:creationId xmlns:a16="http://schemas.microsoft.com/office/drawing/2014/main" id="{9A150BCB-8F5E-422E-B90D-987EAD812D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9" y="2097"/>
              <a:ext cx="0" cy="480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37">
              <a:extLst>
                <a:ext uri="{FF2B5EF4-FFF2-40B4-BE49-F238E27FC236}">
                  <a16:creationId xmlns:a16="http://schemas.microsoft.com/office/drawing/2014/main" id="{7EF0E684-24B3-4C0A-A42A-7308FC4C90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09" y="2097"/>
              <a:ext cx="0" cy="480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Line 38">
              <a:extLst>
                <a:ext uri="{FF2B5EF4-FFF2-40B4-BE49-F238E27FC236}">
                  <a16:creationId xmlns:a16="http://schemas.microsoft.com/office/drawing/2014/main" id="{67A0F333-2E8B-4F84-B2B8-E473EB86A7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9" y="2097"/>
              <a:ext cx="0" cy="480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Line 39">
              <a:extLst>
                <a:ext uri="{FF2B5EF4-FFF2-40B4-BE49-F238E27FC236}">
                  <a16:creationId xmlns:a16="http://schemas.microsoft.com/office/drawing/2014/main" id="{ACC4CC6B-064D-40AC-914B-A030CAC5CE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2" y="1905"/>
              <a:ext cx="0" cy="816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7" name="Group 1055">
            <a:extLst>
              <a:ext uri="{FF2B5EF4-FFF2-40B4-BE49-F238E27FC236}">
                <a16:creationId xmlns:a16="http://schemas.microsoft.com/office/drawing/2014/main" id="{90BA7C59-41EE-427C-9118-3976E1A9F473}"/>
              </a:ext>
            </a:extLst>
          </p:cNvPr>
          <p:cNvGrpSpPr>
            <a:grpSpLocks/>
          </p:cNvGrpSpPr>
          <p:nvPr/>
        </p:nvGrpSpPr>
        <p:grpSpPr bwMode="auto">
          <a:xfrm>
            <a:off x="4854575" y="3338513"/>
            <a:ext cx="3362325" cy="1168400"/>
            <a:chOff x="3058" y="1951"/>
            <a:chExt cx="2118" cy="738"/>
          </a:xfrm>
          <a:noFill/>
        </p:grpSpPr>
        <p:sp>
          <p:nvSpPr>
            <p:cNvPr id="28" name="Rectangle 42">
              <a:extLst>
                <a:ext uri="{FF2B5EF4-FFF2-40B4-BE49-F238E27FC236}">
                  <a16:creationId xmlns:a16="http://schemas.microsoft.com/office/drawing/2014/main" id="{88424FB5-21D0-421B-A4E6-277253F9A2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3058" y="2090"/>
              <a:ext cx="2112" cy="499"/>
            </a:xfrm>
            <a:prstGeom prst="rect">
              <a:avLst/>
            </a:prstGeom>
            <a:grpFill/>
            <a:ln w="28575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29" name="Line 43">
              <a:extLst>
                <a:ext uri="{FF2B5EF4-FFF2-40B4-BE49-F238E27FC236}">
                  <a16:creationId xmlns:a16="http://schemas.microsoft.com/office/drawing/2014/main" id="{76184BE0-326D-4908-AEEC-A8E4BE5F6CE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4745" y="2106"/>
              <a:ext cx="0" cy="480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Line 44">
              <a:extLst>
                <a:ext uri="{FF2B5EF4-FFF2-40B4-BE49-F238E27FC236}">
                  <a16:creationId xmlns:a16="http://schemas.microsoft.com/office/drawing/2014/main" id="{946F0033-9EF8-4299-BD94-C92ABC0C66C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4303" y="2096"/>
              <a:ext cx="0" cy="480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Line 45">
              <a:extLst>
                <a:ext uri="{FF2B5EF4-FFF2-40B4-BE49-F238E27FC236}">
                  <a16:creationId xmlns:a16="http://schemas.microsoft.com/office/drawing/2014/main" id="{C0FF23B2-32B6-43A1-A528-ABCBF0966B0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3883" y="2096"/>
              <a:ext cx="0" cy="480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Line 46">
              <a:extLst>
                <a:ext uri="{FF2B5EF4-FFF2-40B4-BE49-F238E27FC236}">
                  <a16:creationId xmlns:a16="http://schemas.microsoft.com/office/drawing/2014/main" id="{E19E39C8-3048-4FA2-A6D8-437E5C2A611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3473" y="2096"/>
              <a:ext cx="0" cy="480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Line 47">
              <a:extLst>
                <a:ext uri="{FF2B5EF4-FFF2-40B4-BE49-F238E27FC236}">
                  <a16:creationId xmlns:a16="http://schemas.microsoft.com/office/drawing/2014/main" id="{7E79F2C7-3EF8-442C-8D36-F08A5B0E7F8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5176" y="1951"/>
              <a:ext cx="0" cy="738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4" name="Group 1059">
            <a:extLst>
              <a:ext uri="{FF2B5EF4-FFF2-40B4-BE49-F238E27FC236}">
                <a16:creationId xmlns:a16="http://schemas.microsoft.com/office/drawing/2014/main" id="{25AAD648-498F-4054-9311-ECC8E8888CF9}"/>
              </a:ext>
            </a:extLst>
          </p:cNvPr>
          <p:cNvGrpSpPr>
            <a:grpSpLocks/>
          </p:cNvGrpSpPr>
          <p:nvPr/>
        </p:nvGrpSpPr>
        <p:grpSpPr bwMode="auto">
          <a:xfrm>
            <a:off x="1127125" y="4919663"/>
            <a:ext cx="6750050" cy="1276350"/>
            <a:chOff x="710" y="3099"/>
            <a:chExt cx="4252" cy="804"/>
          </a:xfrm>
          <a:noFill/>
        </p:grpSpPr>
        <p:sp>
          <p:nvSpPr>
            <p:cNvPr id="35" name="Rectangle 51">
              <a:extLst>
                <a:ext uri="{FF2B5EF4-FFF2-40B4-BE49-F238E27FC236}">
                  <a16:creationId xmlns:a16="http://schemas.microsoft.com/office/drawing/2014/main" id="{8A9BAF2A-0344-4DBB-9DF4-821CD8A75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3287"/>
              <a:ext cx="2112" cy="495"/>
            </a:xfrm>
            <a:prstGeom prst="rect">
              <a:avLst/>
            </a:prstGeom>
            <a:grpFill/>
            <a:ln w="28575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36" name="Line 52">
              <a:extLst>
                <a:ext uri="{FF2B5EF4-FFF2-40B4-BE49-F238E27FC236}">
                  <a16:creationId xmlns:a16="http://schemas.microsoft.com/office/drawing/2014/main" id="{A76D5D24-E870-48C5-B1E2-EE13BD86C6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5" y="3302"/>
              <a:ext cx="0" cy="480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Line 53">
              <a:extLst>
                <a:ext uri="{FF2B5EF4-FFF2-40B4-BE49-F238E27FC236}">
                  <a16:creationId xmlns:a16="http://schemas.microsoft.com/office/drawing/2014/main" id="{AC48D9A6-0D8D-4AE4-A4FD-E6FD8188F0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7" y="3302"/>
              <a:ext cx="0" cy="480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Line 54">
              <a:extLst>
                <a:ext uri="{FF2B5EF4-FFF2-40B4-BE49-F238E27FC236}">
                  <a16:creationId xmlns:a16="http://schemas.microsoft.com/office/drawing/2014/main" id="{DA7CC600-86ED-4F1D-B8C8-B4417315BE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07" y="3302"/>
              <a:ext cx="0" cy="480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Line 55">
              <a:extLst>
                <a:ext uri="{FF2B5EF4-FFF2-40B4-BE49-F238E27FC236}">
                  <a16:creationId xmlns:a16="http://schemas.microsoft.com/office/drawing/2014/main" id="{15EE905E-66D8-473E-9704-12E0DC3B4C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7" y="3302"/>
              <a:ext cx="0" cy="480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Line 56">
              <a:extLst>
                <a:ext uri="{FF2B5EF4-FFF2-40B4-BE49-F238E27FC236}">
                  <a16:creationId xmlns:a16="http://schemas.microsoft.com/office/drawing/2014/main" id="{BAA89CC0-9601-490C-9B7C-F97CEA38C1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0" y="3110"/>
              <a:ext cx="0" cy="793"/>
            </a:xfrm>
            <a:prstGeom prst="line">
              <a:avLst/>
            </a:prstGeom>
            <a:grp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Rectangle 59">
              <a:extLst>
                <a:ext uri="{FF2B5EF4-FFF2-40B4-BE49-F238E27FC236}">
                  <a16:creationId xmlns:a16="http://schemas.microsoft.com/office/drawing/2014/main" id="{C98F354C-7FB9-48F8-A20D-2DFC10624B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40" y="3281"/>
              <a:ext cx="2112" cy="495"/>
            </a:xfrm>
            <a:prstGeom prst="rect">
              <a:avLst/>
            </a:prstGeom>
            <a:grpFill/>
            <a:ln w="28575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2" name="Line 60">
              <a:extLst>
                <a:ext uri="{FF2B5EF4-FFF2-40B4-BE49-F238E27FC236}">
                  <a16:creationId xmlns:a16="http://schemas.microsoft.com/office/drawing/2014/main" id="{003EF4FA-A105-44AC-887E-389E00A9962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4517" y="3282"/>
              <a:ext cx="0" cy="480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Line 61">
              <a:extLst>
                <a:ext uri="{FF2B5EF4-FFF2-40B4-BE49-F238E27FC236}">
                  <a16:creationId xmlns:a16="http://schemas.microsoft.com/office/drawing/2014/main" id="{068A025D-80CC-4AFE-BAA4-57E7B6F6A8D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4075" y="3282"/>
              <a:ext cx="0" cy="480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Line 62">
              <a:extLst>
                <a:ext uri="{FF2B5EF4-FFF2-40B4-BE49-F238E27FC236}">
                  <a16:creationId xmlns:a16="http://schemas.microsoft.com/office/drawing/2014/main" id="{1D54FC35-C504-4447-8F88-5F24D0036BC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3665" y="3282"/>
              <a:ext cx="0" cy="480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Line 63">
              <a:extLst>
                <a:ext uri="{FF2B5EF4-FFF2-40B4-BE49-F238E27FC236}">
                  <a16:creationId xmlns:a16="http://schemas.microsoft.com/office/drawing/2014/main" id="{64617825-6E00-4F1D-9779-0FC8E696C82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3245" y="3282"/>
              <a:ext cx="0" cy="480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Line 64">
              <a:extLst>
                <a:ext uri="{FF2B5EF4-FFF2-40B4-BE49-F238E27FC236}">
                  <a16:creationId xmlns:a16="http://schemas.microsoft.com/office/drawing/2014/main" id="{323F4543-E782-4E3D-9ACF-F7839536F4A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4962" y="3099"/>
              <a:ext cx="0" cy="793"/>
            </a:xfrm>
            <a:prstGeom prst="line">
              <a:avLst/>
            </a:prstGeom>
            <a:grp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7" name="Rectangle 67">
            <a:extLst>
              <a:ext uri="{FF2B5EF4-FFF2-40B4-BE49-F238E27FC236}">
                <a16:creationId xmlns:a16="http://schemas.microsoft.com/office/drawing/2014/main" id="{C738A690-4EEF-47F0-B325-97F493EF8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50" y="2044700"/>
            <a:ext cx="8280400" cy="144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/>
          <a:p>
            <a:pPr eaLnBrk="1" hangingPunct="1">
              <a:spcBef>
                <a:spcPct val="20000"/>
              </a:spcBef>
              <a:defRPr/>
            </a:pP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使用一个数组来存储两个栈，让一个栈的栈底为该数组的始端，另一个栈的栈底为该数组的末端，两个栈从各自的端点向中间延伸。</a:t>
            </a:r>
          </a:p>
        </p:txBody>
      </p:sp>
    </p:spTree>
    <p:extLst>
      <p:ext uri="{BB962C8B-B14F-4D97-AF65-F5344CB8AC3E}">
        <p14:creationId xmlns:p14="http://schemas.microsoft.com/office/powerpoint/2010/main" val="1494813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0" name="标题 13">
            <a:extLst>
              <a:ext uri="{FF2B5EF4-FFF2-40B4-BE49-F238E27FC236}">
                <a16:creationId xmlns:a16="http://schemas.microsoft.com/office/drawing/2014/main" id="{385DC77F-9CA5-4129-AEFC-B45F54502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3" y="393709"/>
            <a:ext cx="8229600" cy="396479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问题：</a:t>
            </a:r>
            <a:endParaRPr lang="en-US" altLang="zh-CN" sz="2800" kern="120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cs typeface="+mn-cs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918FA01-DD01-42DE-B653-9984E817610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7243" y="1236974"/>
            <a:ext cx="8412352" cy="1886394"/>
          </a:xfrm>
        </p:spPr>
        <p:txBody>
          <a:bodyPr/>
          <a:lstStyle/>
          <a:p>
            <a:pPr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例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1  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把十进制整数转换为二至十六之间的任一进制数输出。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p60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例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2  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括号匹配问题。试编写一个算法，用来检查一个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C++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语言程序中的花括号、方括号和圆括号是否配对，若能够全部配对则返回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1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，否则返回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0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。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p61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例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3   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判回文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例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4   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表达式求值  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p47 3.1.4</a:t>
            </a:r>
            <a:endParaRPr lang="en-US" altLang="zh-CN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微软雅黑" panose="020B0503020204020204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909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0" name="标题 13">
            <a:extLst>
              <a:ext uri="{FF2B5EF4-FFF2-40B4-BE49-F238E27FC236}">
                <a16:creationId xmlns:a16="http://schemas.microsoft.com/office/drawing/2014/main" id="{385DC77F-9CA5-4129-AEFC-B45F54502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3" y="393709"/>
            <a:ext cx="8229600" cy="396479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3.1.1  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栈的顺序存储结构及实现</a:t>
            </a: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——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顺序栈</a:t>
            </a:r>
          </a:p>
        </p:txBody>
      </p:sp>
      <p:sp>
        <p:nvSpPr>
          <p:cNvPr id="8" name="Rectangle 1038">
            <a:extLst>
              <a:ext uri="{FF2B5EF4-FFF2-40B4-BE49-F238E27FC236}">
                <a16:creationId xmlns:a16="http://schemas.microsoft.com/office/drawing/2014/main" id="{8C88AC10-CB4C-44E5-B3E6-8C0DC143A7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025" y="1154955"/>
            <a:ext cx="82296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362822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6pPr>
            <a:lvl7pPr marL="725645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7pPr>
            <a:lvl8pPr marL="1088468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8pPr>
            <a:lvl9pPr marL="1451290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顺序栈的特殊形式</a:t>
            </a:r>
            <a:r>
              <a:rPr lang="en-US" altLang="zh-CN" sz="2800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——</a:t>
            </a:r>
            <a:r>
              <a:rPr lang="zh-CN" altLang="en-US" sz="2800" kern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两栈共享空间 </a:t>
            </a:r>
          </a:p>
        </p:txBody>
      </p:sp>
      <p:sp>
        <p:nvSpPr>
          <p:cNvPr id="48" name="Rectangle 5">
            <a:extLst>
              <a:ext uri="{FF2B5EF4-FFF2-40B4-BE49-F238E27FC236}">
                <a16:creationId xmlns:a16="http://schemas.microsoft.com/office/drawing/2014/main" id="{319BFA2B-7296-4F18-A117-4300CFA901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413" y="2270125"/>
            <a:ext cx="7964487" cy="785813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49" name="Line 6">
            <a:extLst>
              <a:ext uri="{FF2B5EF4-FFF2-40B4-BE49-F238E27FC236}">
                <a16:creationId xmlns:a16="http://schemas.microsoft.com/office/drawing/2014/main" id="{ACF91314-A100-401B-B1C0-173DC0342E09}"/>
              </a:ext>
            </a:extLst>
          </p:cNvPr>
          <p:cNvSpPr>
            <a:spLocks noChangeShapeType="1"/>
          </p:cNvSpPr>
          <p:nvPr/>
        </p:nvSpPr>
        <p:spPr bwMode="auto">
          <a:xfrm>
            <a:off x="1863725" y="2293938"/>
            <a:ext cx="0" cy="7620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" name="Line 7">
            <a:extLst>
              <a:ext uri="{FF2B5EF4-FFF2-40B4-BE49-F238E27FC236}">
                <a16:creationId xmlns:a16="http://schemas.microsoft.com/office/drawing/2014/main" id="{93E03AD2-CEED-4F3E-AD37-C86D656E2D73}"/>
              </a:ext>
            </a:extLst>
          </p:cNvPr>
          <p:cNvSpPr>
            <a:spLocks noChangeShapeType="1"/>
          </p:cNvSpPr>
          <p:nvPr/>
        </p:nvSpPr>
        <p:spPr bwMode="auto">
          <a:xfrm>
            <a:off x="2533650" y="2293938"/>
            <a:ext cx="0" cy="7620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" name="Line 8">
            <a:extLst>
              <a:ext uri="{FF2B5EF4-FFF2-40B4-BE49-F238E27FC236}">
                <a16:creationId xmlns:a16="http://schemas.microsoft.com/office/drawing/2014/main" id="{85F07784-5711-48D2-9B4F-10E761D1F517}"/>
              </a:ext>
            </a:extLst>
          </p:cNvPr>
          <p:cNvSpPr>
            <a:spLocks noChangeShapeType="1"/>
          </p:cNvSpPr>
          <p:nvPr/>
        </p:nvSpPr>
        <p:spPr bwMode="auto">
          <a:xfrm>
            <a:off x="3184525" y="2293938"/>
            <a:ext cx="0" cy="7620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" name="Line 9">
            <a:extLst>
              <a:ext uri="{FF2B5EF4-FFF2-40B4-BE49-F238E27FC236}">
                <a16:creationId xmlns:a16="http://schemas.microsoft.com/office/drawing/2014/main" id="{32A3745B-B654-4E79-ADD2-A758FE706320}"/>
              </a:ext>
            </a:extLst>
          </p:cNvPr>
          <p:cNvSpPr>
            <a:spLocks noChangeShapeType="1"/>
          </p:cNvSpPr>
          <p:nvPr/>
        </p:nvSpPr>
        <p:spPr bwMode="auto">
          <a:xfrm>
            <a:off x="3867150" y="2293938"/>
            <a:ext cx="0" cy="7620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" name="Line 10">
            <a:extLst>
              <a:ext uri="{FF2B5EF4-FFF2-40B4-BE49-F238E27FC236}">
                <a16:creationId xmlns:a16="http://schemas.microsoft.com/office/drawing/2014/main" id="{A0DA641F-207B-498A-B6B5-40CFA5197B3A}"/>
              </a:ext>
            </a:extLst>
          </p:cNvPr>
          <p:cNvSpPr>
            <a:spLocks noChangeShapeType="1"/>
          </p:cNvSpPr>
          <p:nvPr/>
        </p:nvSpPr>
        <p:spPr bwMode="auto">
          <a:xfrm>
            <a:off x="476250" y="2033588"/>
            <a:ext cx="0" cy="1258887"/>
          </a:xfrm>
          <a:prstGeom prst="line">
            <a:avLst/>
          </a:prstGeom>
          <a:noFill/>
          <a:ln w="38100">
            <a:solidFill>
              <a:srgbClr val="00A47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" name="Line 13">
            <a:extLst>
              <a:ext uri="{FF2B5EF4-FFF2-40B4-BE49-F238E27FC236}">
                <a16:creationId xmlns:a16="http://schemas.microsoft.com/office/drawing/2014/main" id="{043F1C6F-9F76-4871-BF60-B5975078C225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7200900" y="2259013"/>
            <a:ext cx="1588" cy="78105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" name="Line 14">
            <a:extLst>
              <a:ext uri="{FF2B5EF4-FFF2-40B4-BE49-F238E27FC236}">
                <a16:creationId xmlns:a16="http://schemas.microsoft.com/office/drawing/2014/main" id="{AAA0CBBF-A9AF-4C4F-A9D1-D67F64EA2B9C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6530975" y="2259013"/>
            <a:ext cx="1588" cy="78105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" name="Line 15">
            <a:extLst>
              <a:ext uri="{FF2B5EF4-FFF2-40B4-BE49-F238E27FC236}">
                <a16:creationId xmlns:a16="http://schemas.microsoft.com/office/drawing/2014/main" id="{07AA3152-7DAE-4A9E-B6F3-9E5628F49C8E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5864225" y="2259013"/>
            <a:ext cx="1588" cy="78105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" name="Line 16">
            <a:extLst>
              <a:ext uri="{FF2B5EF4-FFF2-40B4-BE49-F238E27FC236}">
                <a16:creationId xmlns:a16="http://schemas.microsoft.com/office/drawing/2014/main" id="{2FB5FC96-D51A-4D05-9373-7782B3B28C7B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5197475" y="2259013"/>
            <a:ext cx="1588" cy="78105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" name="Line 17">
            <a:extLst>
              <a:ext uri="{FF2B5EF4-FFF2-40B4-BE49-F238E27FC236}">
                <a16:creationId xmlns:a16="http://schemas.microsoft.com/office/drawing/2014/main" id="{768EAA7E-E620-43E6-A361-BD72E5777FCD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8494713" y="1987550"/>
            <a:ext cx="0" cy="1258888"/>
          </a:xfrm>
          <a:prstGeom prst="line">
            <a:avLst/>
          </a:prstGeom>
          <a:noFill/>
          <a:ln w="38100">
            <a:solidFill>
              <a:srgbClr val="00A47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" name="Text Box 18">
            <a:extLst>
              <a:ext uri="{FF2B5EF4-FFF2-40B4-BE49-F238E27FC236}">
                <a16:creationId xmlns:a16="http://schemas.microsoft.com/office/drawing/2014/main" id="{F2DCBE90-F48E-43BF-8294-83DBD115D1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963" y="4202113"/>
            <a:ext cx="7264400" cy="186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>
            <a:spAutoFit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栈1的底固定在下标为0的一端；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栈2的底固定在下标为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MaxSize-1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的一端。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top1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top2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分别为栈1和栈2的栈顶指针；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4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MaxSize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为整个数组空间的大小（图中用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表示）；</a:t>
            </a:r>
          </a:p>
        </p:txBody>
      </p:sp>
      <p:sp>
        <p:nvSpPr>
          <p:cNvPr id="60" name="Line 19">
            <a:extLst>
              <a:ext uri="{FF2B5EF4-FFF2-40B4-BE49-F238E27FC236}">
                <a16:creationId xmlns:a16="http://schemas.microsoft.com/office/drawing/2014/main" id="{94CF571F-3D6E-433D-98C0-E0A8891C422C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4535488" y="2257425"/>
            <a:ext cx="1587" cy="78105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" name="Text Box 20">
            <a:extLst>
              <a:ext uri="{FF2B5EF4-FFF2-40B4-BE49-F238E27FC236}">
                <a16:creationId xmlns:a16="http://schemas.microsoft.com/office/drawing/2014/main" id="{E3412D8A-F075-431E-AC10-0A9541B72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538" y="2330450"/>
            <a:ext cx="28289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 i="1" dirty="0">
                <a:latin typeface="Times New Roman" panose="02020603050405020304" pitchFamily="18" charset="0"/>
              </a:rPr>
              <a:t>a</a:t>
            </a:r>
            <a:r>
              <a:rPr lang="en-US" altLang="zh-CN" b="1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</a:rPr>
              <a:t>   </a:t>
            </a:r>
            <a:r>
              <a:rPr lang="en-US" altLang="zh-CN" b="1" i="1" dirty="0">
                <a:latin typeface="Times New Roman" panose="02020603050405020304" pitchFamily="18" charset="0"/>
              </a:rPr>
              <a:t>a</a:t>
            </a:r>
            <a:r>
              <a:rPr lang="en-US" altLang="zh-CN" b="1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b="1" dirty="0">
                <a:latin typeface="Times New Roman" panose="02020603050405020304" pitchFamily="18" charset="0"/>
              </a:rPr>
              <a:t>   …   </a:t>
            </a:r>
            <a:r>
              <a:rPr lang="en-US" altLang="zh-CN" b="1" i="1" dirty="0">
                <a:latin typeface="Times New Roman" panose="02020603050405020304" pitchFamily="18" charset="0"/>
              </a:rPr>
              <a:t>a</a:t>
            </a:r>
            <a:r>
              <a:rPr lang="en-US" altLang="zh-CN" b="1" i="1" baseline="-25000" dirty="0">
                <a:latin typeface="Times New Roman" panose="02020603050405020304" pitchFamily="18" charset="0"/>
              </a:rPr>
              <a:t>i</a:t>
            </a:r>
            <a:endParaRPr lang="zh-CN" altLang="en-US" b="1" baseline="-25000" dirty="0">
              <a:latin typeface="Times New Roman" panose="02020603050405020304" pitchFamily="18" charset="0"/>
            </a:endParaRPr>
          </a:p>
        </p:txBody>
      </p:sp>
      <p:grpSp>
        <p:nvGrpSpPr>
          <p:cNvPr id="62" name="Group 36">
            <a:extLst>
              <a:ext uri="{FF2B5EF4-FFF2-40B4-BE49-F238E27FC236}">
                <a16:creationId xmlns:a16="http://schemas.microsoft.com/office/drawing/2014/main" id="{9088F808-6F16-4EC1-A83A-D00B45E3A379}"/>
              </a:ext>
            </a:extLst>
          </p:cNvPr>
          <p:cNvGrpSpPr>
            <a:grpSpLocks/>
          </p:cNvGrpSpPr>
          <p:nvPr/>
        </p:nvGrpSpPr>
        <p:grpSpPr bwMode="auto">
          <a:xfrm>
            <a:off x="2486025" y="3068638"/>
            <a:ext cx="960438" cy="877887"/>
            <a:chOff x="1566" y="1933"/>
            <a:chExt cx="605" cy="553"/>
          </a:xfrm>
        </p:grpSpPr>
        <p:sp>
          <p:nvSpPr>
            <p:cNvPr id="63" name="Text Box 23">
              <a:extLst>
                <a:ext uri="{FF2B5EF4-FFF2-40B4-BE49-F238E27FC236}">
                  <a16:creationId xmlns:a16="http://schemas.microsoft.com/office/drawing/2014/main" id="{30D21701-1FC0-4477-A579-4E0217ECEF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6" y="2159"/>
              <a:ext cx="60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 b="1">
                  <a:latin typeface="Times New Roman" panose="02020603050405020304" pitchFamily="18" charset="0"/>
                </a:rPr>
                <a:t>top1</a:t>
              </a:r>
            </a:p>
          </p:txBody>
        </p:sp>
        <p:sp>
          <p:nvSpPr>
            <p:cNvPr id="64" name="Line 21">
              <a:extLst>
                <a:ext uri="{FF2B5EF4-FFF2-40B4-BE49-F238E27FC236}">
                  <a16:creationId xmlns:a16="http://schemas.microsoft.com/office/drawing/2014/main" id="{BA332DDF-7650-44DB-9F37-78D01B1758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3" y="1933"/>
              <a:ext cx="0" cy="255"/>
            </a:xfrm>
            <a:prstGeom prst="line">
              <a:avLst/>
            </a:prstGeom>
            <a:noFill/>
            <a:ln w="28575">
              <a:solidFill>
                <a:srgbClr val="006666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5" name="Line 27">
            <a:extLst>
              <a:ext uri="{FF2B5EF4-FFF2-40B4-BE49-F238E27FC236}">
                <a16:creationId xmlns:a16="http://schemas.microsoft.com/office/drawing/2014/main" id="{304E8C09-BBDD-4434-A808-F26D91224F85}"/>
              </a:ext>
            </a:extLst>
          </p:cNvPr>
          <p:cNvSpPr>
            <a:spLocks noChangeShapeType="1"/>
          </p:cNvSpPr>
          <p:nvPr/>
        </p:nvSpPr>
        <p:spPr bwMode="auto">
          <a:xfrm>
            <a:off x="1181100" y="2273300"/>
            <a:ext cx="0" cy="7620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6" name="Line 28">
            <a:extLst>
              <a:ext uri="{FF2B5EF4-FFF2-40B4-BE49-F238E27FC236}">
                <a16:creationId xmlns:a16="http://schemas.microsoft.com/office/drawing/2014/main" id="{5DD266F3-6618-4BD6-A8AC-BBDFB78A9731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7842250" y="2257425"/>
            <a:ext cx="1588" cy="78105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" name="Text Box 29">
            <a:extLst>
              <a:ext uri="{FF2B5EF4-FFF2-40B4-BE49-F238E27FC236}">
                <a16:creationId xmlns:a16="http://schemas.microsoft.com/office/drawing/2014/main" id="{511A91CC-80A8-4681-B6D8-55E3CD2150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852613"/>
            <a:ext cx="801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0       1       2         </a:t>
            </a:r>
            <a:r>
              <a:rPr lang="en-US" altLang="zh-CN" sz="2400" b="1">
                <a:latin typeface="Times New Roman" panose="02020603050405020304" pitchFamily="18" charset="0"/>
              </a:rPr>
              <a:t>…</a:t>
            </a:r>
            <a:r>
              <a:rPr lang="en-US" altLang="zh-CN" sz="2400">
                <a:latin typeface="Times New Roman" panose="02020603050405020304" pitchFamily="18" charset="0"/>
              </a:rPr>
              <a:t> </a:t>
            </a:r>
            <a:r>
              <a:rPr lang="en-US" altLang="zh-CN" sz="2400" b="1">
                <a:latin typeface="Times New Roman" panose="02020603050405020304" pitchFamily="18" charset="0"/>
              </a:rPr>
              <a:t>…                                                        </a:t>
            </a:r>
            <a:r>
              <a:rPr lang="en-US" altLang="zh-CN" sz="2000" b="1">
                <a:latin typeface="Times New Roman" panose="02020603050405020304" pitchFamily="18" charset="0"/>
              </a:rPr>
              <a:t>S</a:t>
            </a:r>
            <a:r>
              <a:rPr lang="en-US" altLang="zh-CN" sz="2400" b="1">
                <a:latin typeface="Times New Roman" panose="02020603050405020304" pitchFamily="18" charset="0"/>
              </a:rPr>
              <a:t>-1</a:t>
            </a:r>
          </a:p>
        </p:txBody>
      </p:sp>
      <p:grpSp>
        <p:nvGrpSpPr>
          <p:cNvPr id="68" name="Group 35">
            <a:extLst>
              <a:ext uri="{FF2B5EF4-FFF2-40B4-BE49-F238E27FC236}">
                <a16:creationId xmlns:a16="http://schemas.microsoft.com/office/drawing/2014/main" id="{BBDC5342-2F52-44E4-A65C-17C3FE1D6338}"/>
              </a:ext>
            </a:extLst>
          </p:cNvPr>
          <p:cNvGrpSpPr>
            <a:grpSpLocks/>
          </p:cNvGrpSpPr>
          <p:nvPr/>
        </p:nvGrpSpPr>
        <p:grpSpPr bwMode="auto">
          <a:xfrm>
            <a:off x="5157788" y="3068638"/>
            <a:ext cx="857250" cy="923925"/>
            <a:chOff x="3249" y="1933"/>
            <a:chExt cx="540" cy="582"/>
          </a:xfrm>
        </p:grpSpPr>
        <p:sp>
          <p:nvSpPr>
            <p:cNvPr id="69" name="Line 33">
              <a:extLst>
                <a:ext uri="{FF2B5EF4-FFF2-40B4-BE49-F238E27FC236}">
                  <a16:creationId xmlns:a16="http://schemas.microsoft.com/office/drawing/2014/main" id="{7B682204-2FD0-4802-89BC-B0BF238D95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75" y="1933"/>
              <a:ext cx="0" cy="255"/>
            </a:xfrm>
            <a:prstGeom prst="line">
              <a:avLst/>
            </a:prstGeom>
            <a:noFill/>
            <a:ln w="28575">
              <a:solidFill>
                <a:srgbClr val="006666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" name="Rectangle 34">
              <a:extLst>
                <a:ext uri="{FF2B5EF4-FFF2-40B4-BE49-F238E27FC236}">
                  <a16:creationId xmlns:a16="http://schemas.microsoft.com/office/drawing/2014/main" id="{B1FFD5B4-32A7-47CD-B369-09BDDFE70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9" y="2188"/>
              <a:ext cx="5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1">
                  <a:latin typeface="Times New Roman" panose="02020603050405020304" pitchFamily="18" charset="0"/>
                  <a:ea typeface="华文行楷" panose="02010800040101010101" pitchFamily="2" charset="-122"/>
                </a:rPr>
                <a:t>top2</a:t>
              </a:r>
              <a:endParaRPr lang="zh-CN" altLang="en-US" sz="2800" b="1">
                <a:latin typeface="Times New Roman" panose="02020603050405020304" pitchFamily="18" charset="0"/>
                <a:ea typeface="华文行楷" panose="02010800040101010101" pitchFamily="2" charset="-122"/>
              </a:endParaRPr>
            </a:p>
          </p:txBody>
        </p:sp>
      </p:grpSp>
      <p:sp>
        <p:nvSpPr>
          <p:cNvPr id="71" name="Rectangle 37">
            <a:extLst>
              <a:ext uri="{FF2B5EF4-FFF2-40B4-BE49-F238E27FC236}">
                <a16:creationId xmlns:a16="http://schemas.microsoft.com/office/drawing/2014/main" id="{5B4065BB-7B5A-46C7-8461-F059E0933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6050" y="2343150"/>
            <a:ext cx="32337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 i="1">
                <a:latin typeface="Times New Roman" panose="02020603050405020304" pitchFamily="18" charset="0"/>
                <a:ea typeface="华文行楷" panose="02010800040101010101" pitchFamily="2" charset="-122"/>
              </a:rPr>
              <a:t>b</a:t>
            </a:r>
            <a:r>
              <a:rPr lang="en-US" altLang="zh-CN" b="1" i="1" baseline="-25000">
                <a:latin typeface="Times New Roman" panose="02020603050405020304" pitchFamily="18" charset="0"/>
                <a:ea typeface="华文行楷" panose="02010800040101010101" pitchFamily="2" charset="-122"/>
              </a:rPr>
              <a:t>j </a:t>
            </a:r>
            <a:r>
              <a:rPr lang="en-US" altLang="zh-CN" b="1" i="1">
                <a:latin typeface="Times New Roman" panose="02020603050405020304" pitchFamily="18" charset="0"/>
                <a:ea typeface="华文行楷" panose="02010800040101010101" pitchFamily="2" charset="-122"/>
              </a:rPr>
              <a:t>   </a:t>
            </a:r>
            <a:r>
              <a:rPr lang="en-US" altLang="zh-CN" b="1">
                <a:latin typeface="Times New Roman" panose="02020603050405020304" pitchFamily="18" charset="0"/>
                <a:ea typeface="华文行楷" panose="02010800040101010101" pitchFamily="2" charset="-122"/>
              </a:rPr>
              <a:t>…   …   </a:t>
            </a:r>
            <a:r>
              <a:rPr lang="en-US" altLang="zh-CN" b="1" i="1">
                <a:latin typeface="Times New Roman" panose="02020603050405020304" pitchFamily="18" charset="0"/>
                <a:ea typeface="华文行楷" panose="02010800040101010101" pitchFamily="2" charset="-122"/>
              </a:rPr>
              <a:t>b</a:t>
            </a:r>
            <a:r>
              <a:rPr lang="en-US" altLang="zh-CN" b="1" baseline="-25000">
                <a:latin typeface="Times New Roman" panose="02020603050405020304" pitchFamily="18" charset="0"/>
                <a:ea typeface="华文行楷" panose="02010800040101010101" pitchFamily="2" charset="-122"/>
              </a:rPr>
              <a:t>2</a:t>
            </a:r>
            <a:r>
              <a:rPr lang="en-US" altLang="zh-CN" b="1">
                <a:latin typeface="Times New Roman" panose="02020603050405020304" pitchFamily="18" charset="0"/>
                <a:ea typeface="华文行楷" panose="02010800040101010101" pitchFamily="2" charset="-122"/>
              </a:rPr>
              <a:t>   </a:t>
            </a:r>
            <a:r>
              <a:rPr lang="en-US" altLang="zh-CN" b="1" i="1">
                <a:latin typeface="Times New Roman" panose="02020603050405020304" pitchFamily="18" charset="0"/>
                <a:ea typeface="华文行楷" panose="02010800040101010101" pitchFamily="2" charset="-122"/>
              </a:rPr>
              <a:t>b</a:t>
            </a:r>
            <a:r>
              <a:rPr lang="en-US" altLang="zh-CN" b="1" baseline="-25000">
                <a:latin typeface="Times New Roman" panose="02020603050405020304" pitchFamily="18" charset="0"/>
                <a:ea typeface="华文行楷" panose="02010800040101010101" pitchFamily="2" charset="-122"/>
              </a:rPr>
              <a:t>1</a:t>
            </a:r>
            <a:endParaRPr lang="zh-CN" altLang="en-US" b="1" baseline="-25000"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grpSp>
        <p:nvGrpSpPr>
          <p:cNvPr id="72" name="Group 42">
            <a:extLst>
              <a:ext uri="{FF2B5EF4-FFF2-40B4-BE49-F238E27FC236}">
                <a16:creationId xmlns:a16="http://schemas.microsoft.com/office/drawing/2014/main" id="{5121461B-A491-4148-A7C9-F88FF600000F}"/>
              </a:ext>
            </a:extLst>
          </p:cNvPr>
          <p:cNvGrpSpPr>
            <a:grpSpLocks/>
          </p:cNvGrpSpPr>
          <p:nvPr/>
        </p:nvGrpSpPr>
        <p:grpSpPr bwMode="auto">
          <a:xfrm>
            <a:off x="385763" y="3068638"/>
            <a:ext cx="1216025" cy="906462"/>
            <a:chOff x="243" y="1905"/>
            <a:chExt cx="766" cy="571"/>
          </a:xfrm>
        </p:grpSpPr>
        <p:sp>
          <p:nvSpPr>
            <p:cNvPr id="73" name="Text Box 43">
              <a:extLst>
                <a:ext uri="{FF2B5EF4-FFF2-40B4-BE49-F238E27FC236}">
                  <a16:creationId xmlns:a16="http://schemas.microsoft.com/office/drawing/2014/main" id="{A80B07B0-A2AF-492B-8A68-F3F153BF47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" y="2188"/>
              <a:ext cx="7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latin typeface="Times New Roman" panose="02020603050405020304" pitchFamily="18" charset="0"/>
                </a:rPr>
                <a:t>栈</a:t>
              </a:r>
              <a:r>
                <a:rPr lang="en-US" altLang="zh-CN" sz="2400" b="1">
                  <a:latin typeface="Times New Roman" panose="02020603050405020304" pitchFamily="18" charset="0"/>
                </a:rPr>
                <a:t>1</a:t>
              </a:r>
              <a:r>
                <a:rPr lang="zh-CN" altLang="en-US" sz="2400" b="1">
                  <a:latin typeface="Times New Roman" panose="02020603050405020304" pitchFamily="18" charset="0"/>
                </a:rPr>
                <a:t>底</a:t>
              </a:r>
            </a:p>
          </p:txBody>
        </p:sp>
        <p:sp>
          <p:nvSpPr>
            <p:cNvPr id="74" name="Line 44">
              <a:extLst>
                <a:ext uri="{FF2B5EF4-FFF2-40B4-BE49-F238E27FC236}">
                  <a16:creationId xmlns:a16="http://schemas.microsoft.com/office/drawing/2014/main" id="{58FCDD92-F09A-4DB1-9295-7413C211B3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7" y="1905"/>
              <a:ext cx="0" cy="255"/>
            </a:xfrm>
            <a:prstGeom prst="line">
              <a:avLst/>
            </a:prstGeom>
            <a:noFill/>
            <a:ln w="28575">
              <a:solidFill>
                <a:srgbClr val="006666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5" name="Group 45">
            <a:extLst>
              <a:ext uri="{FF2B5EF4-FFF2-40B4-BE49-F238E27FC236}">
                <a16:creationId xmlns:a16="http://schemas.microsoft.com/office/drawing/2014/main" id="{38799A91-9C11-4A15-ADF6-A535C76FBED9}"/>
              </a:ext>
            </a:extLst>
          </p:cNvPr>
          <p:cNvGrpSpPr>
            <a:grpSpLocks/>
          </p:cNvGrpSpPr>
          <p:nvPr/>
        </p:nvGrpSpPr>
        <p:grpSpPr bwMode="auto">
          <a:xfrm>
            <a:off x="7721600" y="3024188"/>
            <a:ext cx="1216025" cy="906462"/>
            <a:chOff x="243" y="1905"/>
            <a:chExt cx="766" cy="571"/>
          </a:xfrm>
        </p:grpSpPr>
        <p:sp>
          <p:nvSpPr>
            <p:cNvPr id="76" name="Text Box 46">
              <a:extLst>
                <a:ext uri="{FF2B5EF4-FFF2-40B4-BE49-F238E27FC236}">
                  <a16:creationId xmlns:a16="http://schemas.microsoft.com/office/drawing/2014/main" id="{940F484D-A666-4104-8E93-BBF90A2041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" y="2188"/>
              <a:ext cx="7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latin typeface="Times New Roman" panose="02020603050405020304" pitchFamily="18" charset="0"/>
                </a:rPr>
                <a:t>栈</a:t>
              </a:r>
              <a:r>
                <a:rPr lang="en-US" altLang="zh-CN" sz="2400" b="1">
                  <a:latin typeface="Times New Roman" panose="02020603050405020304" pitchFamily="18" charset="0"/>
                </a:rPr>
                <a:t>2</a:t>
              </a:r>
              <a:r>
                <a:rPr lang="zh-CN" altLang="en-US" sz="2400" b="1">
                  <a:latin typeface="Times New Roman" panose="02020603050405020304" pitchFamily="18" charset="0"/>
                </a:rPr>
                <a:t>底</a:t>
              </a:r>
            </a:p>
          </p:txBody>
        </p:sp>
        <p:sp>
          <p:nvSpPr>
            <p:cNvPr id="77" name="Line 47">
              <a:extLst>
                <a:ext uri="{FF2B5EF4-FFF2-40B4-BE49-F238E27FC236}">
                  <a16:creationId xmlns:a16="http://schemas.microsoft.com/office/drawing/2014/main" id="{B88A98AD-BFD3-4492-8364-4404650DCB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7" y="1905"/>
              <a:ext cx="0" cy="255"/>
            </a:xfrm>
            <a:prstGeom prst="line">
              <a:avLst/>
            </a:prstGeom>
            <a:noFill/>
            <a:ln w="28575">
              <a:solidFill>
                <a:srgbClr val="006666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259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1" grpId="0"/>
      <p:bldP spid="7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0" name="标题 13">
            <a:extLst>
              <a:ext uri="{FF2B5EF4-FFF2-40B4-BE49-F238E27FC236}">
                <a16:creationId xmlns:a16="http://schemas.microsoft.com/office/drawing/2014/main" id="{385DC77F-9CA5-4129-AEFC-B45F54502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3" y="393709"/>
            <a:ext cx="8229600" cy="396479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3.1.1  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栈的顺序存储结构及实现</a:t>
            </a: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——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顺序栈</a:t>
            </a:r>
          </a:p>
        </p:txBody>
      </p:sp>
      <p:sp>
        <p:nvSpPr>
          <p:cNvPr id="8" name="Rectangle 1038">
            <a:extLst>
              <a:ext uri="{FF2B5EF4-FFF2-40B4-BE49-F238E27FC236}">
                <a16:creationId xmlns:a16="http://schemas.microsoft.com/office/drawing/2014/main" id="{8C88AC10-CB4C-44E5-B3E6-8C0DC143A7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025" y="1154955"/>
            <a:ext cx="82296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362822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6pPr>
            <a:lvl7pPr marL="725645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7pPr>
            <a:lvl8pPr marL="1088468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8pPr>
            <a:lvl9pPr marL="1451290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顺序栈的特殊形式</a:t>
            </a:r>
            <a:r>
              <a:rPr lang="en-US" altLang="zh-CN" sz="2800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——</a:t>
            </a:r>
            <a:r>
              <a:rPr lang="zh-CN" altLang="en-US" sz="2800" kern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两栈共享空间 </a:t>
            </a:r>
          </a:p>
        </p:txBody>
      </p:sp>
      <p:sp>
        <p:nvSpPr>
          <p:cNvPr id="34" name="Text Box 31">
            <a:extLst>
              <a:ext uri="{FF2B5EF4-FFF2-40B4-BE49-F238E27FC236}">
                <a16:creationId xmlns:a16="http://schemas.microsoft.com/office/drawing/2014/main" id="{32960B0A-17D3-4AF1-8D56-14AE4ED5B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7788" y="4194175"/>
            <a:ext cx="24765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b="1">
                <a:latin typeface="Times New Roman" panose="02020603050405020304" pitchFamily="18" charset="0"/>
              </a:rPr>
              <a:t>top1= -1</a:t>
            </a:r>
          </a:p>
        </p:txBody>
      </p:sp>
      <p:grpSp>
        <p:nvGrpSpPr>
          <p:cNvPr id="35" name="Group 71">
            <a:extLst>
              <a:ext uri="{FF2B5EF4-FFF2-40B4-BE49-F238E27FC236}">
                <a16:creationId xmlns:a16="http://schemas.microsoft.com/office/drawing/2014/main" id="{6D65BD6D-E536-4FC0-8828-236948026C82}"/>
              </a:ext>
            </a:extLst>
          </p:cNvPr>
          <p:cNvGrpSpPr>
            <a:grpSpLocks/>
          </p:cNvGrpSpPr>
          <p:nvPr/>
        </p:nvGrpSpPr>
        <p:grpSpPr bwMode="auto">
          <a:xfrm>
            <a:off x="646113" y="5187950"/>
            <a:ext cx="4254500" cy="531813"/>
            <a:chOff x="158" y="3294"/>
            <a:chExt cx="2680" cy="335"/>
          </a:xfrm>
        </p:grpSpPr>
        <p:sp>
          <p:nvSpPr>
            <p:cNvPr id="36" name="Text Box 39">
              <a:extLst>
                <a:ext uri="{FF2B5EF4-FFF2-40B4-BE49-F238E27FC236}">
                  <a16:creationId xmlns:a16="http://schemas.microsoft.com/office/drawing/2014/main" id="{7A2D3B92-02B6-4906-BEE3-74BC764975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3" y="3316"/>
              <a:ext cx="232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zh-CN" altLang="en-US" sz="24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什么时候栈</a:t>
              </a:r>
              <a:r>
                <a:rPr lang="en-US" altLang="zh-CN" sz="24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4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为空？</a:t>
              </a:r>
            </a:p>
          </p:txBody>
        </p:sp>
        <p:graphicFrame>
          <p:nvGraphicFramePr>
            <p:cNvPr id="37" name="Object 40">
              <a:extLst>
                <a:ext uri="{FF2B5EF4-FFF2-40B4-BE49-F238E27FC236}">
                  <a16:creationId xmlns:a16="http://schemas.microsoft.com/office/drawing/2014/main" id="{BB352AC1-27E5-4823-825B-666792A2895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8" y="3294"/>
            <a:ext cx="341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099" name="Clip" r:id="rId4" imgW="861365" imgH="844906" progId="MS_ClipArt_Gallery.5">
                    <p:embed/>
                  </p:oleObj>
                </mc:Choice>
                <mc:Fallback>
                  <p:oleObj name="Clip" r:id="rId4" imgW="861365" imgH="844906" progId="MS_ClipArt_Gallery.5">
                    <p:embed/>
                    <p:pic>
                      <p:nvPicPr>
                        <p:cNvPr id="22560" name="Object 40">
                          <a:extLst>
                            <a:ext uri="{FF2B5EF4-FFF2-40B4-BE49-F238E27FC236}">
                              <a16:creationId xmlns:a16="http://schemas.microsoft.com/office/drawing/2014/main" id="{BFAD196E-0DAE-4743-8944-FECE7BDFF57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" y="3294"/>
                          <a:ext cx="341" cy="3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8" name="Rectangle 41">
            <a:extLst>
              <a:ext uri="{FF2B5EF4-FFF2-40B4-BE49-F238E27FC236}">
                <a16:creationId xmlns:a16="http://schemas.microsoft.com/office/drawing/2014/main" id="{9CDF956B-EE13-4EC7-9ACB-129857F78B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413" y="2270125"/>
            <a:ext cx="7964487" cy="785813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39" name="Line 42">
            <a:extLst>
              <a:ext uri="{FF2B5EF4-FFF2-40B4-BE49-F238E27FC236}">
                <a16:creationId xmlns:a16="http://schemas.microsoft.com/office/drawing/2014/main" id="{E0DD14B6-F9CD-4E6D-9F52-726BE8CF773E}"/>
              </a:ext>
            </a:extLst>
          </p:cNvPr>
          <p:cNvSpPr>
            <a:spLocks noChangeShapeType="1"/>
          </p:cNvSpPr>
          <p:nvPr/>
        </p:nvSpPr>
        <p:spPr bwMode="auto">
          <a:xfrm>
            <a:off x="1863725" y="2293938"/>
            <a:ext cx="0" cy="7620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" name="Line 43">
            <a:extLst>
              <a:ext uri="{FF2B5EF4-FFF2-40B4-BE49-F238E27FC236}">
                <a16:creationId xmlns:a16="http://schemas.microsoft.com/office/drawing/2014/main" id="{91AC31D0-A8BC-44A6-A2EC-62F24FC3F9F5}"/>
              </a:ext>
            </a:extLst>
          </p:cNvPr>
          <p:cNvSpPr>
            <a:spLocks noChangeShapeType="1"/>
          </p:cNvSpPr>
          <p:nvPr/>
        </p:nvSpPr>
        <p:spPr bwMode="auto">
          <a:xfrm>
            <a:off x="2533650" y="2293938"/>
            <a:ext cx="0" cy="7620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" name="Line 44">
            <a:extLst>
              <a:ext uri="{FF2B5EF4-FFF2-40B4-BE49-F238E27FC236}">
                <a16:creationId xmlns:a16="http://schemas.microsoft.com/office/drawing/2014/main" id="{AD0D6543-484A-4877-B2B4-F7BF5A2386F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84525" y="2293938"/>
            <a:ext cx="0" cy="7620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" name="Line 45">
            <a:extLst>
              <a:ext uri="{FF2B5EF4-FFF2-40B4-BE49-F238E27FC236}">
                <a16:creationId xmlns:a16="http://schemas.microsoft.com/office/drawing/2014/main" id="{14FE8C0C-007A-4C46-99D4-CB105F6C51B9}"/>
              </a:ext>
            </a:extLst>
          </p:cNvPr>
          <p:cNvSpPr>
            <a:spLocks noChangeShapeType="1"/>
          </p:cNvSpPr>
          <p:nvPr/>
        </p:nvSpPr>
        <p:spPr bwMode="auto">
          <a:xfrm>
            <a:off x="3867150" y="2293938"/>
            <a:ext cx="0" cy="7620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" name="Line 46">
            <a:extLst>
              <a:ext uri="{FF2B5EF4-FFF2-40B4-BE49-F238E27FC236}">
                <a16:creationId xmlns:a16="http://schemas.microsoft.com/office/drawing/2014/main" id="{75C4D391-02C5-45C6-ADB5-F46BDF8FD759}"/>
              </a:ext>
            </a:extLst>
          </p:cNvPr>
          <p:cNvSpPr>
            <a:spLocks noChangeShapeType="1"/>
          </p:cNvSpPr>
          <p:nvPr/>
        </p:nvSpPr>
        <p:spPr bwMode="auto">
          <a:xfrm>
            <a:off x="476250" y="2033588"/>
            <a:ext cx="0" cy="1258887"/>
          </a:xfrm>
          <a:prstGeom prst="line">
            <a:avLst/>
          </a:prstGeom>
          <a:noFill/>
          <a:ln w="38100">
            <a:solidFill>
              <a:srgbClr val="00A47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" name="Line 47">
            <a:extLst>
              <a:ext uri="{FF2B5EF4-FFF2-40B4-BE49-F238E27FC236}">
                <a16:creationId xmlns:a16="http://schemas.microsoft.com/office/drawing/2014/main" id="{F730F66B-7CEB-4431-8C61-61A1570F7F06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7200900" y="2259013"/>
            <a:ext cx="1588" cy="78105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" name="Line 48">
            <a:extLst>
              <a:ext uri="{FF2B5EF4-FFF2-40B4-BE49-F238E27FC236}">
                <a16:creationId xmlns:a16="http://schemas.microsoft.com/office/drawing/2014/main" id="{87B61B46-45E8-4FC9-AAC0-A16A61B0FE10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6530975" y="2259013"/>
            <a:ext cx="1588" cy="78105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" name="Line 49">
            <a:extLst>
              <a:ext uri="{FF2B5EF4-FFF2-40B4-BE49-F238E27FC236}">
                <a16:creationId xmlns:a16="http://schemas.microsoft.com/office/drawing/2014/main" id="{3202DA07-6F4A-4469-81B4-8B4B3397F732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5864225" y="2259013"/>
            <a:ext cx="1588" cy="78105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" name="Line 50">
            <a:extLst>
              <a:ext uri="{FF2B5EF4-FFF2-40B4-BE49-F238E27FC236}">
                <a16:creationId xmlns:a16="http://schemas.microsoft.com/office/drawing/2014/main" id="{1EF7DD8B-2051-4714-9F16-258EFAD88158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5197475" y="2259013"/>
            <a:ext cx="1588" cy="78105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8" name="Line 51">
            <a:extLst>
              <a:ext uri="{FF2B5EF4-FFF2-40B4-BE49-F238E27FC236}">
                <a16:creationId xmlns:a16="http://schemas.microsoft.com/office/drawing/2014/main" id="{74E57CAD-FEAD-49ED-B323-BF367A515426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8494713" y="1987550"/>
            <a:ext cx="0" cy="1258888"/>
          </a:xfrm>
          <a:prstGeom prst="line">
            <a:avLst/>
          </a:prstGeom>
          <a:noFill/>
          <a:ln w="38100">
            <a:solidFill>
              <a:srgbClr val="00A47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9" name="Line 52">
            <a:extLst>
              <a:ext uri="{FF2B5EF4-FFF2-40B4-BE49-F238E27FC236}">
                <a16:creationId xmlns:a16="http://schemas.microsoft.com/office/drawing/2014/main" id="{36A52BDF-DE89-4708-A9D3-EC58BB80E800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4535488" y="2257425"/>
            <a:ext cx="1587" cy="78105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0" name="Text Box 53">
            <a:extLst>
              <a:ext uri="{FF2B5EF4-FFF2-40B4-BE49-F238E27FC236}">
                <a16:creationId xmlns:a16="http://schemas.microsoft.com/office/drawing/2014/main" id="{BD46D7F9-C0CF-4BF7-B32E-B37B86842F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538" y="2330450"/>
            <a:ext cx="28289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 i="1">
                <a:latin typeface="Times New Roman" panose="02020603050405020304" pitchFamily="18" charset="0"/>
              </a:rPr>
              <a:t>a</a:t>
            </a:r>
            <a:r>
              <a:rPr lang="en-US" altLang="zh-CN" b="1" baseline="-25000">
                <a:latin typeface="Times New Roman" panose="02020603050405020304" pitchFamily="18" charset="0"/>
              </a:rPr>
              <a:t>1</a:t>
            </a:r>
            <a:r>
              <a:rPr lang="en-US" altLang="zh-CN" b="1">
                <a:latin typeface="Times New Roman" panose="02020603050405020304" pitchFamily="18" charset="0"/>
              </a:rPr>
              <a:t>   </a:t>
            </a:r>
            <a:r>
              <a:rPr lang="en-US" altLang="zh-CN" b="1" i="1">
                <a:latin typeface="Times New Roman" panose="02020603050405020304" pitchFamily="18" charset="0"/>
              </a:rPr>
              <a:t>a</a:t>
            </a:r>
            <a:r>
              <a:rPr lang="en-US" altLang="zh-CN" b="1" baseline="-25000">
                <a:latin typeface="Times New Roman" panose="02020603050405020304" pitchFamily="18" charset="0"/>
              </a:rPr>
              <a:t>2</a:t>
            </a:r>
            <a:r>
              <a:rPr lang="en-US" altLang="zh-CN" b="1">
                <a:latin typeface="Times New Roman" panose="02020603050405020304" pitchFamily="18" charset="0"/>
              </a:rPr>
              <a:t>   …   </a:t>
            </a:r>
            <a:r>
              <a:rPr lang="en-US" altLang="zh-CN" b="1" i="1">
                <a:latin typeface="Times New Roman" panose="02020603050405020304" pitchFamily="18" charset="0"/>
              </a:rPr>
              <a:t>a</a:t>
            </a:r>
            <a:r>
              <a:rPr lang="en-US" altLang="zh-CN" b="1" i="1" baseline="-25000">
                <a:latin typeface="Times New Roman" panose="02020603050405020304" pitchFamily="18" charset="0"/>
              </a:rPr>
              <a:t>i</a:t>
            </a:r>
            <a:endParaRPr lang="zh-CN" altLang="en-US" b="1" baseline="-25000">
              <a:latin typeface="Times New Roman" panose="02020603050405020304" pitchFamily="18" charset="0"/>
            </a:endParaRPr>
          </a:p>
        </p:txBody>
      </p:sp>
      <p:grpSp>
        <p:nvGrpSpPr>
          <p:cNvPr id="81" name="Group 54">
            <a:extLst>
              <a:ext uri="{FF2B5EF4-FFF2-40B4-BE49-F238E27FC236}">
                <a16:creationId xmlns:a16="http://schemas.microsoft.com/office/drawing/2014/main" id="{B6A155E3-FE61-4765-B801-A6564BC2BF8C}"/>
              </a:ext>
            </a:extLst>
          </p:cNvPr>
          <p:cNvGrpSpPr>
            <a:grpSpLocks/>
          </p:cNvGrpSpPr>
          <p:nvPr/>
        </p:nvGrpSpPr>
        <p:grpSpPr bwMode="auto">
          <a:xfrm>
            <a:off x="2486025" y="3068638"/>
            <a:ext cx="960438" cy="877887"/>
            <a:chOff x="1566" y="1933"/>
            <a:chExt cx="605" cy="553"/>
          </a:xfrm>
        </p:grpSpPr>
        <p:sp>
          <p:nvSpPr>
            <p:cNvPr id="82" name="Text Box 55">
              <a:extLst>
                <a:ext uri="{FF2B5EF4-FFF2-40B4-BE49-F238E27FC236}">
                  <a16:creationId xmlns:a16="http://schemas.microsoft.com/office/drawing/2014/main" id="{1760576E-541E-4E26-8536-85238A79DF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6" y="2159"/>
              <a:ext cx="60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 b="1">
                  <a:latin typeface="Times New Roman" panose="02020603050405020304" pitchFamily="18" charset="0"/>
                </a:rPr>
                <a:t>top1</a:t>
              </a:r>
            </a:p>
          </p:txBody>
        </p:sp>
        <p:sp>
          <p:nvSpPr>
            <p:cNvPr id="83" name="Line 56">
              <a:extLst>
                <a:ext uri="{FF2B5EF4-FFF2-40B4-BE49-F238E27FC236}">
                  <a16:creationId xmlns:a16="http://schemas.microsoft.com/office/drawing/2014/main" id="{94A04E1E-55FD-4ED2-B5B6-A85BE4DED7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3" y="1933"/>
              <a:ext cx="0" cy="255"/>
            </a:xfrm>
            <a:prstGeom prst="line">
              <a:avLst/>
            </a:prstGeom>
            <a:noFill/>
            <a:ln w="28575">
              <a:solidFill>
                <a:srgbClr val="006666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4" name="Line 57">
            <a:extLst>
              <a:ext uri="{FF2B5EF4-FFF2-40B4-BE49-F238E27FC236}">
                <a16:creationId xmlns:a16="http://schemas.microsoft.com/office/drawing/2014/main" id="{2C8B06E6-2798-4FAA-BB70-3B97FBA3E350}"/>
              </a:ext>
            </a:extLst>
          </p:cNvPr>
          <p:cNvSpPr>
            <a:spLocks noChangeShapeType="1"/>
          </p:cNvSpPr>
          <p:nvPr/>
        </p:nvSpPr>
        <p:spPr bwMode="auto">
          <a:xfrm>
            <a:off x="1181100" y="2273300"/>
            <a:ext cx="0" cy="7620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5" name="Line 58">
            <a:extLst>
              <a:ext uri="{FF2B5EF4-FFF2-40B4-BE49-F238E27FC236}">
                <a16:creationId xmlns:a16="http://schemas.microsoft.com/office/drawing/2014/main" id="{6C64EBB3-3B21-41BB-AB94-5B992D9F4755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7842250" y="2257425"/>
            <a:ext cx="1588" cy="78105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6" name="Text Box 59">
            <a:extLst>
              <a:ext uri="{FF2B5EF4-FFF2-40B4-BE49-F238E27FC236}">
                <a16:creationId xmlns:a16="http://schemas.microsoft.com/office/drawing/2014/main" id="{E55AE20D-96AF-4ECF-AC86-22D9502A62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852613"/>
            <a:ext cx="801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0       1       2         </a:t>
            </a:r>
            <a:r>
              <a:rPr lang="en-US" altLang="zh-CN" sz="2400" b="1">
                <a:latin typeface="Times New Roman" panose="02020603050405020304" pitchFamily="18" charset="0"/>
              </a:rPr>
              <a:t>…</a:t>
            </a:r>
            <a:r>
              <a:rPr lang="en-US" altLang="zh-CN" sz="2400">
                <a:latin typeface="Times New Roman" panose="02020603050405020304" pitchFamily="18" charset="0"/>
              </a:rPr>
              <a:t> </a:t>
            </a:r>
            <a:r>
              <a:rPr lang="en-US" altLang="zh-CN" sz="2400" b="1">
                <a:latin typeface="Times New Roman" panose="02020603050405020304" pitchFamily="18" charset="0"/>
              </a:rPr>
              <a:t>…                                                        </a:t>
            </a:r>
            <a:r>
              <a:rPr lang="en-US" altLang="zh-CN" sz="2000" b="1">
                <a:latin typeface="Times New Roman" panose="02020603050405020304" pitchFamily="18" charset="0"/>
              </a:rPr>
              <a:t>S</a:t>
            </a:r>
            <a:r>
              <a:rPr lang="en-US" altLang="zh-CN" sz="2400" b="1">
                <a:latin typeface="Times New Roman" panose="02020603050405020304" pitchFamily="18" charset="0"/>
              </a:rPr>
              <a:t>-1</a:t>
            </a:r>
          </a:p>
        </p:txBody>
      </p:sp>
      <p:grpSp>
        <p:nvGrpSpPr>
          <p:cNvPr id="87" name="Group 61">
            <a:extLst>
              <a:ext uri="{FF2B5EF4-FFF2-40B4-BE49-F238E27FC236}">
                <a16:creationId xmlns:a16="http://schemas.microsoft.com/office/drawing/2014/main" id="{E94A37E2-19CC-4265-A9EA-C21A909E1FC6}"/>
              </a:ext>
            </a:extLst>
          </p:cNvPr>
          <p:cNvGrpSpPr>
            <a:grpSpLocks/>
          </p:cNvGrpSpPr>
          <p:nvPr/>
        </p:nvGrpSpPr>
        <p:grpSpPr bwMode="auto">
          <a:xfrm>
            <a:off x="5157788" y="3068638"/>
            <a:ext cx="857250" cy="923925"/>
            <a:chOff x="3249" y="1933"/>
            <a:chExt cx="540" cy="582"/>
          </a:xfrm>
        </p:grpSpPr>
        <p:sp>
          <p:nvSpPr>
            <p:cNvPr id="88" name="Line 62">
              <a:extLst>
                <a:ext uri="{FF2B5EF4-FFF2-40B4-BE49-F238E27FC236}">
                  <a16:creationId xmlns:a16="http://schemas.microsoft.com/office/drawing/2014/main" id="{89B3BF83-0246-43C7-B1D1-849C3BFC15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75" y="1933"/>
              <a:ext cx="0" cy="255"/>
            </a:xfrm>
            <a:prstGeom prst="line">
              <a:avLst/>
            </a:prstGeom>
            <a:noFill/>
            <a:ln w="28575">
              <a:solidFill>
                <a:srgbClr val="006666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" name="Rectangle 63">
              <a:extLst>
                <a:ext uri="{FF2B5EF4-FFF2-40B4-BE49-F238E27FC236}">
                  <a16:creationId xmlns:a16="http://schemas.microsoft.com/office/drawing/2014/main" id="{7EABD137-A438-4430-B3AC-D391003E5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9" y="2188"/>
              <a:ext cx="5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1">
                  <a:latin typeface="Times New Roman" panose="02020603050405020304" pitchFamily="18" charset="0"/>
                  <a:ea typeface="华文行楷" panose="02010800040101010101" pitchFamily="2" charset="-122"/>
                </a:rPr>
                <a:t>top2</a:t>
              </a:r>
              <a:endParaRPr lang="zh-CN" altLang="en-US" sz="2800" b="1">
                <a:latin typeface="Times New Roman" panose="02020603050405020304" pitchFamily="18" charset="0"/>
                <a:ea typeface="华文行楷" panose="02010800040101010101" pitchFamily="2" charset="-122"/>
              </a:endParaRPr>
            </a:p>
          </p:txBody>
        </p:sp>
      </p:grpSp>
      <p:sp>
        <p:nvSpPr>
          <p:cNvPr id="90" name="Rectangle 64">
            <a:extLst>
              <a:ext uri="{FF2B5EF4-FFF2-40B4-BE49-F238E27FC236}">
                <a16:creationId xmlns:a16="http://schemas.microsoft.com/office/drawing/2014/main" id="{67AE4CA0-802B-47D8-ADE3-80F0D2917A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6050" y="2343150"/>
            <a:ext cx="32337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 i="1">
                <a:latin typeface="Times New Roman" panose="02020603050405020304" pitchFamily="18" charset="0"/>
                <a:ea typeface="华文行楷" panose="02010800040101010101" pitchFamily="2" charset="-122"/>
              </a:rPr>
              <a:t>b</a:t>
            </a:r>
            <a:r>
              <a:rPr lang="en-US" altLang="zh-CN" b="1" i="1" baseline="-25000">
                <a:latin typeface="Times New Roman" panose="02020603050405020304" pitchFamily="18" charset="0"/>
                <a:ea typeface="华文行楷" panose="02010800040101010101" pitchFamily="2" charset="-122"/>
              </a:rPr>
              <a:t>j </a:t>
            </a:r>
            <a:r>
              <a:rPr lang="en-US" altLang="zh-CN" b="1" i="1">
                <a:latin typeface="Times New Roman" panose="02020603050405020304" pitchFamily="18" charset="0"/>
                <a:ea typeface="华文行楷" panose="02010800040101010101" pitchFamily="2" charset="-122"/>
              </a:rPr>
              <a:t>   </a:t>
            </a:r>
            <a:r>
              <a:rPr lang="en-US" altLang="zh-CN" b="1">
                <a:latin typeface="Times New Roman" panose="02020603050405020304" pitchFamily="18" charset="0"/>
                <a:ea typeface="华文行楷" panose="02010800040101010101" pitchFamily="2" charset="-122"/>
              </a:rPr>
              <a:t>…   …   </a:t>
            </a:r>
            <a:r>
              <a:rPr lang="en-US" altLang="zh-CN" b="1" i="1">
                <a:latin typeface="Times New Roman" panose="02020603050405020304" pitchFamily="18" charset="0"/>
                <a:ea typeface="华文行楷" panose="02010800040101010101" pitchFamily="2" charset="-122"/>
              </a:rPr>
              <a:t>b</a:t>
            </a:r>
            <a:r>
              <a:rPr lang="en-US" altLang="zh-CN" b="1" baseline="-25000">
                <a:latin typeface="Times New Roman" panose="02020603050405020304" pitchFamily="18" charset="0"/>
                <a:ea typeface="华文行楷" panose="02010800040101010101" pitchFamily="2" charset="-122"/>
              </a:rPr>
              <a:t>2</a:t>
            </a:r>
            <a:r>
              <a:rPr lang="en-US" altLang="zh-CN" b="1">
                <a:latin typeface="Times New Roman" panose="02020603050405020304" pitchFamily="18" charset="0"/>
                <a:ea typeface="华文行楷" panose="02010800040101010101" pitchFamily="2" charset="-122"/>
              </a:rPr>
              <a:t>   </a:t>
            </a:r>
            <a:r>
              <a:rPr lang="en-US" altLang="zh-CN" b="1" i="1">
                <a:latin typeface="Times New Roman" panose="02020603050405020304" pitchFamily="18" charset="0"/>
                <a:ea typeface="华文行楷" panose="02010800040101010101" pitchFamily="2" charset="-122"/>
              </a:rPr>
              <a:t>b</a:t>
            </a:r>
            <a:r>
              <a:rPr lang="en-US" altLang="zh-CN" b="1" baseline="-25000">
                <a:latin typeface="Times New Roman" panose="02020603050405020304" pitchFamily="18" charset="0"/>
                <a:ea typeface="华文行楷" panose="02010800040101010101" pitchFamily="2" charset="-122"/>
              </a:rPr>
              <a:t>1</a:t>
            </a:r>
            <a:endParaRPr lang="zh-CN" altLang="en-US" b="1" baseline="-25000"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grpSp>
        <p:nvGrpSpPr>
          <p:cNvPr id="91" name="Group 72">
            <a:extLst>
              <a:ext uri="{FF2B5EF4-FFF2-40B4-BE49-F238E27FC236}">
                <a16:creationId xmlns:a16="http://schemas.microsoft.com/office/drawing/2014/main" id="{BB86C9C6-4F6B-435A-888B-7F2BED05DB61}"/>
              </a:ext>
            </a:extLst>
          </p:cNvPr>
          <p:cNvGrpSpPr>
            <a:grpSpLocks/>
          </p:cNvGrpSpPr>
          <p:nvPr/>
        </p:nvGrpSpPr>
        <p:grpSpPr bwMode="auto">
          <a:xfrm>
            <a:off x="0" y="3114675"/>
            <a:ext cx="960438" cy="877888"/>
            <a:chOff x="1566" y="1933"/>
            <a:chExt cx="605" cy="553"/>
          </a:xfrm>
        </p:grpSpPr>
        <p:sp>
          <p:nvSpPr>
            <p:cNvPr id="92" name="Text Box 73">
              <a:extLst>
                <a:ext uri="{FF2B5EF4-FFF2-40B4-BE49-F238E27FC236}">
                  <a16:creationId xmlns:a16="http://schemas.microsoft.com/office/drawing/2014/main" id="{5DA68A9A-67B3-4ECA-95EE-72D6722ED8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6" y="2159"/>
              <a:ext cx="60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 b="1">
                  <a:latin typeface="Times New Roman" panose="02020603050405020304" pitchFamily="18" charset="0"/>
                </a:rPr>
                <a:t>top1</a:t>
              </a:r>
            </a:p>
          </p:txBody>
        </p:sp>
        <p:sp>
          <p:nvSpPr>
            <p:cNvPr id="93" name="Line 74">
              <a:extLst>
                <a:ext uri="{FF2B5EF4-FFF2-40B4-BE49-F238E27FC236}">
                  <a16:creationId xmlns:a16="http://schemas.microsoft.com/office/drawing/2014/main" id="{4E147F0B-C2B5-440A-8132-720CF74B43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3" y="1933"/>
              <a:ext cx="0" cy="255"/>
            </a:xfrm>
            <a:prstGeom prst="line">
              <a:avLst/>
            </a:prstGeom>
            <a:noFill/>
            <a:ln w="28575">
              <a:solidFill>
                <a:srgbClr val="006666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2610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8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0" name="标题 13">
            <a:extLst>
              <a:ext uri="{FF2B5EF4-FFF2-40B4-BE49-F238E27FC236}">
                <a16:creationId xmlns:a16="http://schemas.microsoft.com/office/drawing/2014/main" id="{385DC77F-9CA5-4129-AEFC-B45F54502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3" y="393709"/>
            <a:ext cx="8229600" cy="396479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3.1.1  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栈的顺序存储结构及实现</a:t>
            </a: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——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顺序栈</a:t>
            </a:r>
          </a:p>
        </p:txBody>
      </p:sp>
      <p:sp>
        <p:nvSpPr>
          <p:cNvPr id="8" name="Rectangle 1038">
            <a:extLst>
              <a:ext uri="{FF2B5EF4-FFF2-40B4-BE49-F238E27FC236}">
                <a16:creationId xmlns:a16="http://schemas.microsoft.com/office/drawing/2014/main" id="{8C88AC10-CB4C-44E5-B3E6-8C0DC143A7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025" y="1154955"/>
            <a:ext cx="82296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362822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6pPr>
            <a:lvl7pPr marL="725645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7pPr>
            <a:lvl8pPr marL="1088468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8pPr>
            <a:lvl9pPr marL="1451290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顺序栈的特殊形式</a:t>
            </a:r>
            <a:r>
              <a:rPr lang="en-US" altLang="zh-CN" sz="2800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——</a:t>
            </a:r>
            <a:r>
              <a:rPr lang="zh-CN" altLang="en-US" sz="2800" kern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两栈共享空间 </a:t>
            </a:r>
          </a:p>
        </p:txBody>
      </p:sp>
      <p:sp>
        <p:nvSpPr>
          <p:cNvPr id="48" name="Text Box 5">
            <a:extLst>
              <a:ext uri="{FF2B5EF4-FFF2-40B4-BE49-F238E27FC236}">
                <a16:creationId xmlns:a16="http://schemas.microsoft.com/office/drawing/2014/main" id="{D2744D96-B104-48CE-996D-37B24B890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7788" y="4194175"/>
            <a:ext cx="24765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top1= -1</a:t>
            </a:r>
          </a:p>
        </p:txBody>
      </p:sp>
      <p:grpSp>
        <p:nvGrpSpPr>
          <p:cNvPr id="49" name="Group 6">
            <a:extLst>
              <a:ext uri="{FF2B5EF4-FFF2-40B4-BE49-F238E27FC236}">
                <a16:creationId xmlns:a16="http://schemas.microsoft.com/office/drawing/2014/main" id="{13898A61-C6FB-4D9D-8A4A-17E65023BBEC}"/>
              </a:ext>
            </a:extLst>
          </p:cNvPr>
          <p:cNvGrpSpPr>
            <a:grpSpLocks/>
          </p:cNvGrpSpPr>
          <p:nvPr/>
        </p:nvGrpSpPr>
        <p:grpSpPr bwMode="auto">
          <a:xfrm>
            <a:off x="792163" y="4238625"/>
            <a:ext cx="4276725" cy="531813"/>
            <a:chOff x="158" y="3294"/>
            <a:chExt cx="2694" cy="335"/>
          </a:xfrm>
        </p:grpSpPr>
        <p:sp>
          <p:nvSpPr>
            <p:cNvPr id="50" name="Text Box 7">
              <a:extLst>
                <a:ext uri="{FF2B5EF4-FFF2-40B4-BE49-F238E27FC236}">
                  <a16:creationId xmlns:a16="http://schemas.microsoft.com/office/drawing/2014/main" id="{92A6731D-8390-44F3-BAD4-07630F43F2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7" y="3295"/>
              <a:ext cx="232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zh-CN" altLang="en-US" sz="2400" b="1">
                  <a:solidFill>
                    <a:srgbClr val="00206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什么时候栈</a:t>
              </a:r>
              <a:r>
                <a:rPr lang="en-US" altLang="zh-CN" sz="2400" b="1">
                  <a:solidFill>
                    <a:srgbClr val="00206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400" b="1">
                  <a:solidFill>
                    <a:srgbClr val="00206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为空？</a:t>
              </a:r>
            </a:p>
          </p:txBody>
        </p:sp>
        <p:graphicFrame>
          <p:nvGraphicFramePr>
            <p:cNvPr id="51" name="Object 8">
              <a:extLst>
                <a:ext uri="{FF2B5EF4-FFF2-40B4-BE49-F238E27FC236}">
                  <a16:creationId xmlns:a16="http://schemas.microsoft.com/office/drawing/2014/main" id="{947D5101-D7BA-4B91-B5CF-102B7504087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8" y="3294"/>
            <a:ext cx="341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40" name="Clip" r:id="rId4" imgW="861365" imgH="844906" progId="MS_ClipArt_Gallery.5">
                    <p:embed/>
                  </p:oleObj>
                </mc:Choice>
                <mc:Fallback>
                  <p:oleObj name="Clip" r:id="rId4" imgW="861365" imgH="844906" progId="MS_ClipArt_Gallery.5">
                    <p:embed/>
                    <p:pic>
                      <p:nvPicPr>
                        <p:cNvPr id="23588" name="Object 8">
                          <a:extLst>
                            <a:ext uri="{FF2B5EF4-FFF2-40B4-BE49-F238E27FC236}">
                              <a16:creationId xmlns:a16="http://schemas.microsoft.com/office/drawing/2014/main" id="{CF049695-0122-4E38-B060-61B6A1EDBEC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" y="3294"/>
                          <a:ext cx="341" cy="3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2" name="Rectangle 9">
            <a:extLst>
              <a:ext uri="{FF2B5EF4-FFF2-40B4-BE49-F238E27FC236}">
                <a16:creationId xmlns:a16="http://schemas.microsoft.com/office/drawing/2014/main" id="{1D5C1C97-DF03-4444-8EE1-8F9835A2A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413" y="2270125"/>
            <a:ext cx="7964487" cy="785813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53" name="Line 10">
            <a:extLst>
              <a:ext uri="{FF2B5EF4-FFF2-40B4-BE49-F238E27FC236}">
                <a16:creationId xmlns:a16="http://schemas.microsoft.com/office/drawing/2014/main" id="{5A18BE86-8B0A-4792-BDA3-E552740EAE92}"/>
              </a:ext>
            </a:extLst>
          </p:cNvPr>
          <p:cNvSpPr>
            <a:spLocks noChangeShapeType="1"/>
          </p:cNvSpPr>
          <p:nvPr/>
        </p:nvSpPr>
        <p:spPr bwMode="auto">
          <a:xfrm>
            <a:off x="1863725" y="2293938"/>
            <a:ext cx="0" cy="7620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" name="Line 11">
            <a:extLst>
              <a:ext uri="{FF2B5EF4-FFF2-40B4-BE49-F238E27FC236}">
                <a16:creationId xmlns:a16="http://schemas.microsoft.com/office/drawing/2014/main" id="{FBCB422E-EEED-445C-B0D5-A1EC50851375}"/>
              </a:ext>
            </a:extLst>
          </p:cNvPr>
          <p:cNvSpPr>
            <a:spLocks noChangeShapeType="1"/>
          </p:cNvSpPr>
          <p:nvPr/>
        </p:nvSpPr>
        <p:spPr bwMode="auto">
          <a:xfrm>
            <a:off x="2533650" y="2293938"/>
            <a:ext cx="0" cy="7620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" name="Line 12">
            <a:extLst>
              <a:ext uri="{FF2B5EF4-FFF2-40B4-BE49-F238E27FC236}">
                <a16:creationId xmlns:a16="http://schemas.microsoft.com/office/drawing/2014/main" id="{B7D9C3E5-1816-4586-8482-5195B1B6E9CC}"/>
              </a:ext>
            </a:extLst>
          </p:cNvPr>
          <p:cNvSpPr>
            <a:spLocks noChangeShapeType="1"/>
          </p:cNvSpPr>
          <p:nvPr/>
        </p:nvSpPr>
        <p:spPr bwMode="auto">
          <a:xfrm>
            <a:off x="3184525" y="2293938"/>
            <a:ext cx="0" cy="7620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" name="Line 13">
            <a:extLst>
              <a:ext uri="{FF2B5EF4-FFF2-40B4-BE49-F238E27FC236}">
                <a16:creationId xmlns:a16="http://schemas.microsoft.com/office/drawing/2014/main" id="{105B6A9F-4CA2-43D6-B11C-2B724689B8BB}"/>
              </a:ext>
            </a:extLst>
          </p:cNvPr>
          <p:cNvSpPr>
            <a:spLocks noChangeShapeType="1"/>
          </p:cNvSpPr>
          <p:nvPr/>
        </p:nvSpPr>
        <p:spPr bwMode="auto">
          <a:xfrm>
            <a:off x="3867150" y="2293938"/>
            <a:ext cx="0" cy="7620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" name="Line 14">
            <a:extLst>
              <a:ext uri="{FF2B5EF4-FFF2-40B4-BE49-F238E27FC236}">
                <a16:creationId xmlns:a16="http://schemas.microsoft.com/office/drawing/2014/main" id="{F04A382C-A00F-46BC-8ACE-9EFCBFA1294A}"/>
              </a:ext>
            </a:extLst>
          </p:cNvPr>
          <p:cNvSpPr>
            <a:spLocks noChangeShapeType="1"/>
          </p:cNvSpPr>
          <p:nvPr/>
        </p:nvSpPr>
        <p:spPr bwMode="auto">
          <a:xfrm>
            <a:off x="476250" y="2033588"/>
            <a:ext cx="0" cy="1258887"/>
          </a:xfrm>
          <a:prstGeom prst="line">
            <a:avLst/>
          </a:prstGeom>
          <a:noFill/>
          <a:ln w="38100">
            <a:solidFill>
              <a:srgbClr val="00A47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" name="Line 15">
            <a:extLst>
              <a:ext uri="{FF2B5EF4-FFF2-40B4-BE49-F238E27FC236}">
                <a16:creationId xmlns:a16="http://schemas.microsoft.com/office/drawing/2014/main" id="{1922D3A6-C28B-4EDC-8CA1-C63390B97744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7200900" y="2259013"/>
            <a:ext cx="1588" cy="78105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" name="Line 16">
            <a:extLst>
              <a:ext uri="{FF2B5EF4-FFF2-40B4-BE49-F238E27FC236}">
                <a16:creationId xmlns:a16="http://schemas.microsoft.com/office/drawing/2014/main" id="{9AE7ED0A-AB1C-4AA0-B54D-79D28AAF5A70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6530975" y="2259013"/>
            <a:ext cx="1588" cy="78105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" name="Line 17">
            <a:extLst>
              <a:ext uri="{FF2B5EF4-FFF2-40B4-BE49-F238E27FC236}">
                <a16:creationId xmlns:a16="http://schemas.microsoft.com/office/drawing/2014/main" id="{EC34EA8C-5044-4BF2-939B-D60AB5FB3E47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5864225" y="2259013"/>
            <a:ext cx="1588" cy="78105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" name="Line 18">
            <a:extLst>
              <a:ext uri="{FF2B5EF4-FFF2-40B4-BE49-F238E27FC236}">
                <a16:creationId xmlns:a16="http://schemas.microsoft.com/office/drawing/2014/main" id="{B2D0B683-F76F-41AC-9980-C2E775B6B8D1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5197475" y="2259013"/>
            <a:ext cx="1588" cy="78105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" name="Line 19">
            <a:extLst>
              <a:ext uri="{FF2B5EF4-FFF2-40B4-BE49-F238E27FC236}">
                <a16:creationId xmlns:a16="http://schemas.microsoft.com/office/drawing/2014/main" id="{843A1199-F378-4952-AE58-B1779117B13C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8494713" y="1987550"/>
            <a:ext cx="0" cy="1258888"/>
          </a:xfrm>
          <a:prstGeom prst="line">
            <a:avLst/>
          </a:prstGeom>
          <a:noFill/>
          <a:ln w="38100">
            <a:solidFill>
              <a:srgbClr val="00A47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3" name="Line 20">
            <a:extLst>
              <a:ext uri="{FF2B5EF4-FFF2-40B4-BE49-F238E27FC236}">
                <a16:creationId xmlns:a16="http://schemas.microsoft.com/office/drawing/2014/main" id="{392D8DED-D3F7-45C6-8C0B-E683CF4E7BA1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4535488" y="2257425"/>
            <a:ext cx="1587" cy="78105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4" name="Text Box 21">
            <a:extLst>
              <a:ext uri="{FF2B5EF4-FFF2-40B4-BE49-F238E27FC236}">
                <a16:creationId xmlns:a16="http://schemas.microsoft.com/office/drawing/2014/main" id="{7F3B377E-E441-4CCB-B0E6-C696431CF9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538" y="2330450"/>
            <a:ext cx="28289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 i="1">
                <a:latin typeface="Times New Roman" panose="02020603050405020304" pitchFamily="18" charset="0"/>
              </a:rPr>
              <a:t>a</a:t>
            </a:r>
            <a:r>
              <a:rPr lang="en-US" altLang="zh-CN" b="1" baseline="-25000">
                <a:latin typeface="Times New Roman" panose="02020603050405020304" pitchFamily="18" charset="0"/>
              </a:rPr>
              <a:t>1</a:t>
            </a:r>
            <a:r>
              <a:rPr lang="en-US" altLang="zh-CN" b="1">
                <a:latin typeface="Times New Roman" panose="02020603050405020304" pitchFamily="18" charset="0"/>
              </a:rPr>
              <a:t>   </a:t>
            </a:r>
            <a:r>
              <a:rPr lang="en-US" altLang="zh-CN" b="1" i="1">
                <a:latin typeface="Times New Roman" panose="02020603050405020304" pitchFamily="18" charset="0"/>
              </a:rPr>
              <a:t>a</a:t>
            </a:r>
            <a:r>
              <a:rPr lang="en-US" altLang="zh-CN" b="1" baseline="-25000">
                <a:latin typeface="Times New Roman" panose="02020603050405020304" pitchFamily="18" charset="0"/>
              </a:rPr>
              <a:t>2</a:t>
            </a:r>
            <a:r>
              <a:rPr lang="en-US" altLang="zh-CN" b="1">
                <a:latin typeface="Times New Roman" panose="02020603050405020304" pitchFamily="18" charset="0"/>
              </a:rPr>
              <a:t>   …   </a:t>
            </a:r>
            <a:r>
              <a:rPr lang="en-US" altLang="zh-CN" b="1" i="1">
                <a:latin typeface="Times New Roman" panose="02020603050405020304" pitchFamily="18" charset="0"/>
              </a:rPr>
              <a:t>a</a:t>
            </a:r>
            <a:r>
              <a:rPr lang="en-US" altLang="zh-CN" b="1" i="1" baseline="-25000">
                <a:latin typeface="Times New Roman" panose="02020603050405020304" pitchFamily="18" charset="0"/>
              </a:rPr>
              <a:t>i</a:t>
            </a:r>
            <a:endParaRPr lang="zh-CN" altLang="en-US" b="1" baseline="-25000">
              <a:latin typeface="Times New Roman" panose="02020603050405020304" pitchFamily="18" charset="0"/>
            </a:endParaRPr>
          </a:p>
        </p:txBody>
      </p:sp>
      <p:grpSp>
        <p:nvGrpSpPr>
          <p:cNvPr id="65" name="Group 22">
            <a:extLst>
              <a:ext uri="{FF2B5EF4-FFF2-40B4-BE49-F238E27FC236}">
                <a16:creationId xmlns:a16="http://schemas.microsoft.com/office/drawing/2014/main" id="{5D85680F-7E32-4421-9996-A4360A508CB6}"/>
              </a:ext>
            </a:extLst>
          </p:cNvPr>
          <p:cNvGrpSpPr>
            <a:grpSpLocks/>
          </p:cNvGrpSpPr>
          <p:nvPr/>
        </p:nvGrpSpPr>
        <p:grpSpPr bwMode="auto">
          <a:xfrm>
            <a:off x="2486025" y="3068638"/>
            <a:ext cx="960438" cy="877887"/>
            <a:chOff x="1566" y="1933"/>
            <a:chExt cx="605" cy="553"/>
          </a:xfrm>
        </p:grpSpPr>
        <p:sp>
          <p:nvSpPr>
            <p:cNvPr id="66" name="Text Box 23">
              <a:extLst>
                <a:ext uri="{FF2B5EF4-FFF2-40B4-BE49-F238E27FC236}">
                  <a16:creationId xmlns:a16="http://schemas.microsoft.com/office/drawing/2014/main" id="{1550330C-9BE4-4B51-9EA8-6AF165BC61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6" y="2159"/>
              <a:ext cx="60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 b="1">
                  <a:latin typeface="Times New Roman" panose="02020603050405020304" pitchFamily="18" charset="0"/>
                </a:rPr>
                <a:t>top1</a:t>
              </a:r>
            </a:p>
          </p:txBody>
        </p:sp>
        <p:sp>
          <p:nvSpPr>
            <p:cNvPr id="67" name="Line 24">
              <a:extLst>
                <a:ext uri="{FF2B5EF4-FFF2-40B4-BE49-F238E27FC236}">
                  <a16:creationId xmlns:a16="http://schemas.microsoft.com/office/drawing/2014/main" id="{3A6A014A-4539-4012-880A-F352E90744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3" y="1933"/>
              <a:ext cx="0" cy="255"/>
            </a:xfrm>
            <a:prstGeom prst="line">
              <a:avLst/>
            </a:prstGeom>
            <a:noFill/>
            <a:ln w="28575">
              <a:solidFill>
                <a:srgbClr val="006666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8" name="Line 25">
            <a:extLst>
              <a:ext uri="{FF2B5EF4-FFF2-40B4-BE49-F238E27FC236}">
                <a16:creationId xmlns:a16="http://schemas.microsoft.com/office/drawing/2014/main" id="{09DA6810-6F32-4F2E-A984-21D9152AF2FA}"/>
              </a:ext>
            </a:extLst>
          </p:cNvPr>
          <p:cNvSpPr>
            <a:spLocks noChangeShapeType="1"/>
          </p:cNvSpPr>
          <p:nvPr/>
        </p:nvSpPr>
        <p:spPr bwMode="auto">
          <a:xfrm>
            <a:off x="1181100" y="2273300"/>
            <a:ext cx="0" cy="7620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" name="Line 26">
            <a:extLst>
              <a:ext uri="{FF2B5EF4-FFF2-40B4-BE49-F238E27FC236}">
                <a16:creationId xmlns:a16="http://schemas.microsoft.com/office/drawing/2014/main" id="{4CF6F2D8-9809-45DD-8755-167C4CCEF4BB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7842250" y="2257425"/>
            <a:ext cx="1588" cy="78105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" name="Text Box 27">
            <a:extLst>
              <a:ext uri="{FF2B5EF4-FFF2-40B4-BE49-F238E27FC236}">
                <a16:creationId xmlns:a16="http://schemas.microsoft.com/office/drawing/2014/main" id="{1747BE56-D614-4083-98EB-943D8671D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852613"/>
            <a:ext cx="801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0       1       2         </a:t>
            </a:r>
            <a:r>
              <a:rPr lang="en-US" altLang="zh-CN" sz="2400" b="1">
                <a:latin typeface="Times New Roman" panose="02020603050405020304" pitchFamily="18" charset="0"/>
              </a:rPr>
              <a:t>…</a:t>
            </a:r>
            <a:r>
              <a:rPr lang="en-US" altLang="zh-CN" sz="2400">
                <a:latin typeface="Times New Roman" panose="02020603050405020304" pitchFamily="18" charset="0"/>
              </a:rPr>
              <a:t> </a:t>
            </a:r>
            <a:r>
              <a:rPr lang="en-US" altLang="zh-CN" sz="2400" b="1">
                <a:latin typeface="Times New Roman" panose="02020603050405020304" pitchFamily="18" charset="0"/>
              </a:rPr>
              <a:t>…                                                        </a:t>
            </a:r>
            <a:r>
              <a:rPr lang="en-US" altLang="zh-CN" sz="2000" b="1">
                <a:latin typeface="Times New Roman" panose="02020603050405020304" pitchFamily="18" charset="0"/>
              </a:rPr>
              <a:t>S</a:t>
            </a:r>
            <a:r>
              <a:rPr lang="en-US" altLang="zh-CN" sz="2400" b="1">
                <a:latin typeface="Times New Roman" panose="02020603050405020304" pitchFamily="18" charset="0"/>
              </a:rPr>
              <a:t>-1</a:t>
            </a:r>
          </a:p>
        </p:txBody>
      </p:sp>
      <p:grpSp>
        <p:nvGrpSpPr>
          <p:cNvPr id="71" name="Group 29">
            <a:extLst>
              <a:ext uri="{FF2B5EF4-FFF2-40B4-BE49-F238E27FC236}">
                <a16:creationId xmlns:a16="http://schemas.microsoft.com/office/drawing/2014/main" id="{8F3A87B7-4873-4BF2-80BB-366BBDEB7FFD}"/>
              </a:ext>
            </a:extLst>
          </p:cNvPr>
          <p:cNvGrpSpPr>
            <a:grpSpLocks/>
          </p:cNvGrpSpPr>
          <p:nvPr/>
        </p:nvGrpSpPr>
        <p:grpSpPr bwMode="auto">
          <a:xfrm>
            <a:off x="5157788" y="3068638"/>
            <a:ext cx="857250" cy="923925"/>
            <a:chOff x="3249" y="1933"/>
            <a:chExt cx="540" cy="582"/>
          </a:xfrm>
        </p:grpSpPr>
        <p:sp>
          <p:nvSpPr>
            <p:cNvPr id="72" name="Line 30">
              <a:extLst>
                <a:ext uri="{FF2B5EF4-FFF2-40B4-BE49-F238E27FC236}">
                  <a16:creationId xmlns:a16="http://schemas.microsoft.com/office/drawing/2014/main" id="{D407E793-3CAB-4842-B43C-2B0EE5D52A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75" y="1933"/>
              <a:ext cx="0" cy="255"/>
            </a:xfrm>
            <a:prstGeom prst="line">
              <a:avLst/>
            </a:prstGeom>
            <a:noFill/>
            <a:ln w="28575">
              <a:solidFill>
                <a:srgbClr val="006666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Rectangle 31">
              <a:extLst>
                <a:ext uri="{FF2B5EF4-FFF2-40B4-BE49-F238E27FC236}">
                  <a16:creationId xmlns:a16="http://schemas.microsoft.com/office/drawing/2014/main" id="{0ABCBBAE-8E1D-4EEB-B8A6-5AD3BD7BBD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9" y="2188"/>
              <a:ext cx="5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1">
                  <a:latin typeface="Times New Roman" panose="02020603050405020304" pitchFamily="18" charset="0"/>
                  <a:ea typeface="华文行楷" panose="02010800040101010101" pitchFamily="2" charset="-122"/>
                </a:rPr>
                <a:t>top2</a:t>
              </a:r>
              <a:endParaRPr lang="zh-CN" altLang="en-US" sz="2800" b="1">
                <a:latin typeface="Times New Roman" panose="02020603050405020304" pitchFamily="18" charset="0"/>
                <a:ea typeface="华文行楷" panose="02010800040101010101" pitchFamily="2" charset="-122"/>
              </a:endParaRPr>
            </a:p>
          </p:txBody>
        </p:sp>
      </p:grpSp>
      <p:sp>
        <p:nvSpPr>
          <p:cNvPr id="74" name="Rectangle 32">
            <a:extLst>
              <a:ext uri="{FF2B5EF4-FFF2-40B4-BE49-F238E27FC236}">
                <a16:creationId xmlns:a16="http://schemas.microsoft.com/office/drawing/2014/main" id="{0B93F8B9-FB30-4633-941B-E39BAEB28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6050" y="2343150"/>
            <a:ext cx="32337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 i="1">
                <a:latin typeface="Times New Roman" panose="02020603050405020304" pitchFamily="18" charset="0"/>
                <a:ea typeface="华文行楷" panose="02010800040101010101" pitchFamily="2" charset="-122"/>
              </a:rPr>
              <a:t>b</a:t>
            </a:r>
            <a:r>
              <a:rPr lang="en-US" altLang="zh-CN" b="1" i="1" baseline="-25000">
                <a:latin typeface="Times New Roman" panose="02020603050405020304" pitchFamily="18" charset="0"/>
                <a:ea typeface="华文行楷" panose="02010800040101010101" pitchFamily="2" charset="-122"/>
              </a:rPr>
              <a:t>j </a:t>
            </a:r>
            <a:r>
              <a:rPr lang="en-US" altLang="zh-CN" b="1" i="1">
                <a:latin typeface="Times New Roman" panose="02020603050405020304" pitchFamily="18" charset="0"/>
                <a:ea typeface="华文行楷" panose="02010800040101010101" pitchFamily="2" charset="-122"/>
              </a:rPr>
              <a:t>   </a:t>
            </a:r>
            <a:r>
              <a:rPr lang="en-US" altLang="zh-CN" b="1">
                <a:latin typeface="Times New Roman" panose="02020603050405020304" pitchFamily="18" charset="0"/>
                <a:ea typeface="华文行楷" panose="02010800040101010101" pitchFamily="2" charset="-122"/>
              </a:rPr>
              <a:t>…   …   </a:t>
            </a:r>
            <a:r>
              <a:rPr lang="en-US" altLang="zh-CN" b="1" i="1">
                <a:latin typeface="Times New Roman" panose="02020603050405020304" pitchFamily="18" charset="0"/>
                <a:ea typeface="华文行楷" panose="02010800040101010101" pitchFamily="2" charset="-122"/>
              </a:rPr>
              <a:t>b</a:t>
            </a:r>
            <a:r>
              <a:rPr lang="en-US" altLang="zh-CN" b="1" baseline="-25000">
                <a:latin typeface="Times New Roman" panose="02020603050405020304" pitchFamily="18" charset="0"/>
                <a:ea typeface="华文行楷" panose="02010800040101010101" pitchFamily="2" charset="-122"/>
              </a:rPr>
              <a:t>2</a:t>
            </a:r>
            <a:r>
              <a:rPr lang="en-US" altLang="zh-CN" b="1">
                <a:latin typeface="Times New Roman" panose="02020603050405020304" pitchFamily="18" charset="0"/>
                <a:ea typeface="华文行楷" panose="02010800040101010101" pitchFamily="2" charset="-122"/>
              </a:rPr>
              <a:t>   </a:t>
            </a:r>
            <a:r>
              <a:rPr lang="en-US" altLang="zh-CN" b="1" i="1">
                <a:latin typeface="Times New Roman" panose="02020603050405020304" pitchFamily="18" charset="0"/>
                <a:ea typeface="华文行楷" panose="02010800040101010101" pitchFamily="2" charset="-122"/>
              </a:rPr>
              <a:t>b</a:t>
            </a:r>
            <a:r>
              <a:rPr lang="en-US" altLang="zh-CN" b="1" baseline="-25000">
                <a:latin typeface="Times New Roman" panose="02020603050405020304" pitchFamily="18" charset="0"/>
                <a:ea typeface="华文行楷" panose="02010800040101010101" pitchFamily="2" charset="-122"/>
              </a:rPr>
              <a:t>1</a:t>
            </a:r>
            <a:endParaRPr lang="zh-CN" altLang="en-US" b="1" baseline="-25000"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grpSp>
        <p:nvGrpSpPr>
          <p:cNvPr id="75" name="Group 36">
            <a:extLst>
              <a:ext uri="{FF2B5EF4-FFF2-40B4-BE49-F238E27FC236}">
                <a16:creationId xmlns:a16="http://schemas.microsoft.com/office/drawing/2014/main" id="{BCEDEC63-1BE9-461C-BF8F-706C2B4D7E8A}"/>
              </a:ext>
            </a:extLst>
          </p:cNvPr>
          <p:cNvGrpSpPr>
            <a:grpSpLocks/>
          </p:cNvGrpSpPr>
          <p:nvPr/>
        </p:nvGrpSpPr>
        <p:grpSpPr bwMode="auto">
          <a:xfrm>
            <a:off x="792163" y="5049838"/>
            <a:ext cx="4276725" cy="531812"/>
            <a:chOff x="158" y="3294"/>
            <a:chExt cx="2694" cy="335"/>
          </a:xfrm>
        </p:grpSpPr>
        <p:sp>
          <p:nvSpPr>
            <p:cNvPr id="76" name="Text Box 37">
              <a:extLst>
                <a:ext uri="{FF2B5EF4-FFF2-40B4-BE49-F238E27FC236}">
                  <a16:creationId xmlns:a16="http://schemas.microsoft.com/office/drawing/2014/main" id="{F853B5A9-3009-41B2-A86A-A69A2A05A1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7" y="3295"/>
              <a:ext cx="232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zh-CN" altLang="en-US" sz="2400" b="1">
                  <a:solidFill>
                    <a:srgbClr val="00206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什么时候栈</a:t>
              </a:r>
              <a:r>
                <a:rPr lang="en-US" altLang="zh-CN" sz="2400" b="1">
                  <a:solidFill>
                    <a:srgbClr val="00206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400" b="1">
                  <a:solidFill>
                    <a:srgbClr val="00206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为空？</a:t>
              </a:r>
            </a:p>
          </p:txBody>
        </p:sp>
        <p:graphicFrame>
          <p:nvGraphicFramePr>
            <p:cNvPr id="77" name="Object 38">
              <a:extLst>
                <a:ext uri="{FF2B5EF4-FFF2-40B4-BE49-F238E27FC236}">
                  <a16:creationId xmlns:a16="http://schemas.microsoft.com/office/drawing/2014/main" id="{281553AA-EE80-4124-99F2-E53D1341CAF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8" y="3294"/>
            <a:ext cx="341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41" name="Clip" r:id="rId6" imgW="861365" imgH="844906" progId="MS_ClipArt_Gallery.5">
                    <p:embed/>
                  </p:oleObj>
                </mc:Choice>
                <mc:Fallback>
                  <p:oleObj name="Clip" r:id="rId6" imgW="861365" imgH="844906" progId="MS_ClipArt_Gallery.5">
                    <p:embed/>
                    <p:pic>
                      <p:nvPicPr>
                        <p:cNvPr id="23582" name="Object 38">
                          <a:extLst>
                            <a:ext uri="{FF2B5EF4-FFF2-40B4-BE49-F238E27FC236}">
                              <a16:creationId xmlns:a16="http://schemas.microsoft.com/office/drawing/2014/main" id="{60DEF2EA-C84D-45E1-9FE0-E51AD795ACD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" y="3294"/>
                          <a:ext cx="341" cy="3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4" name="Group 39">
            <a:extLst>
              <a:ext uri="{FF2B5EF4-FFF2-40B4-BE49-F238E27FC236}">
                <a16:creationId xmlns:a16="http://schemas.microsoft.com/office/drawing/2014/main" id="{6E9FC306-5423-4DC9-9550-1C7F0A51352A}"/>
              </a:ext>
            </a:extLst>
          </p:cNvPr>
          <p:cNvGrpSpPr>
            <a:grpSpLocks/>
          </p:cNvGrpSpPr>
          <p:nvPr/>
        </p:nvGrpSpPr>
        <p:grpSpPr bwMode="auto">
          <a:xfrm>
            <a:off x="8286750" y="3076575"/>
            <a:ext cx="857250" cy="923925"/>
            <a:chOff x="3249" y="1933"/>
            <a:chExt cx="540" cy="582"/>
          </a:xfrm>
        </p:grpSpPr>
        <p:sp>
          <p:nvSpPr>
            <p:cNvPr id="95" name="Line 40">
              <a:extLst>
                <a:ext uri="{FF2B5EF4-FFF2-40B4-BE49-F238E27FC236}">
                  <a16:creationId xmlns:a16="http://schemas.microsoft.com/office/drawing/2014/main" id="{AF25DDBB-F815-4CCE-8C0C-11C1431380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75" y="1933"/>
              <a:ext cx="0" cy="255"/>
            </a:xfrm>
            <a:prstGeom prst="line">
              <a:avLst/>
            </a:prstGeom>
            <a:noFill/>
            <a:ln w="28575">
              <a:solidFill>
                <a:srgbClr val="006666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" name="Rectangle 41">
              <a:extLst>
                <a:ext uri="{FF2B5EF4-FFF2-40B4-BE49-F238E27FC236}">
                  <a16:creationId xmlns:a16="http://schemas.microsoft.com/office/drawing/2014/main" id="{E6CD50E8-322D-4A3B-9125-9D1C39DF1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9" y="2188"/>
              <a:ext cx="5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1">
                  <a:latin typeface="Times New Roman" panose="02020603050405020304" pitchFamily="18" charset="0"/>
                  <a:ea typeface="华文行楷" panose="02010800040101010101" pitchFamily="2" charset="-122"/>
                </a:rPr>
                <a:t>top2</a:t>
              </a:r>
              <a:endParaRPr lang="zh-CN" altLang="en-US" sz="2800" b="1">
                <a:latin typeface="Times New Roman" panose="02020603050405020304" pitchFamily="18" charset="0"/>
                <a:ea typeface="华文行楷" panose="02010800040101010101" pitchFamily="2" charset="-122"/>
              </a:endParaRPr>
            </a:p>
          </p:txBody>
        </p:sp>
      </p:grpSp>
      <p:sp>
        <p:nvSpPr>
          <p:cNvPr id="97" name="Text Box 42">
            <a:extLst>
              <a:ext uri="{FF2B5EF4-FFF2-40B4-BE49-F238E27FC236}">
                <a16:creationId xmlns:a16="http://schemas.microsoft.com/office/drawing/2014/main" id="{7A3E922F-3A96-44BF-A9FD-7BAFAFE486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3500" y="5094288"/>
            <a:ext cx="319405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top2= MaxSize</a:t>
            </a:r>
          </a:p>
        </p:txBody>
      </p:sp>
    </p:spTree>
    <p:extLst>
      <p:ext uri="{BB962C8B-B14F-4D97-AF65-F5344CB8AC3E}">
        <p14:creationId xmlns:p14="http://schemas.microsoft.com/office/powerpoint/2010/main" val="3565131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9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0" name="标题 13">
            <a:extLst>
              <a:ext uri="{FF2B5EF4-FFF2-40B4-BE49-F238E27FC236}">
                <a16:creationId xmlns:a16="http://schemas.microsoft.com/office/drawing/2014/main" id="{385DC77F-9CA5-4129-AEFC-B45F54502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3" y="393709"/>
            <a:ext cx="8229600" cy="396479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3.1.1  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栈的顺序存储结构及实现</a:t>
            </a: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——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顺序栈</a:t>
            </a:r>
          </a:p>
        </p:txBody>
      </p:sp>
      <p:sp>
        <p:nvSpPr>
          <p:cNvPr id="8" name="Rectangle 1038">
            <a:extLst>
              <a:ext uri="{FF2B5EF4-FFF2-40B4-BE49-F238E27FC236}">
                <a16:creationId xmlns:a16="http://schemas.microsoft.com/office/drawing/2014/main" id="{8C88AC10-CB4C-44E5-B3E6-8C0DC143A7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025" y="1154955"/>
            <a:ext cx="82296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362822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6pPr>
            <a:lvl7pPr marL="725645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7pPr>
            <a:lvl8pPr marL="1088468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8pPr>
            <a:lvl9pPr marL="1451290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顺序栈的特殊形式</a:t>
            </a:r>
            <a:r>
              <a:rPr lang="en-US" altLang="zh-CN" sz="2800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——</a:t>
            </a:r>
            <a:r>
              <a:rPr lang="zh-CN" altLang="en-US" sz="2800" kern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两栈共享空间 </a:t>
            </a:r>
          </a:p>
        </p:txBody>
      </p:sp>
      <p:sp>
        <p:nvSpPr>
          <p:cNvPr id="38" name="Text Box 5">
            <a:extLst>
              <a:ext uri="{FF2B5EF4-FFF2-40B4-BE49-F238E27FC236}">
                <a16:creationId xmlns:a16="http://schemas.microsoft.com/office/drawing/2014/main" id="{68A85CA4-47FA-41D2-BF41-E0E6C49AC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7788" y="4194175"/>
            <a:ext cx="24765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top1= -1</a:t>
            </a:r>
          </a:p>
        </p:txBody>
      </p:sp>
      <p:grpSp>
        <p:nvGrpSpPr>
          <p:cNvPr id="39" name="Group 6">
            <a:extLst>
              <a:ext uri="{FF2B5EF4-FFF2-40B4-BE49-F238E27FC236}">
                <a16:creationId xmlns:a16="http://schemas.microsoft.com/office/drawing/2014/main" id="{1115EB34-429E-44EC-B40D-C97EF75488C2}"/>
              </a:ext>
            </a:extLst>
          </p:cNvPr>
          <p:cNvGrpSpPr>
            <a:grpSpLocks/>
          </p:cNvGrpSpPr>
          <p:nvPr/>
        </p:nvGrpSpPr>
        <p:grpSpPr bwMode="auto">
          <a:xfrm>
            <a:off x="792163" y="4238625"/>
            <a:ext cx="4276725" cy="531813"/>
            <a:chOff x="158" y="3294"/>
            <a:chExt cx="2694" cy="335"/>
          </a:xfrm>
        </p:grpSpPr>
        <p:sp>
          <p:nvSpPr>
            <p:cNvPr id="40" name="Text Box 7">
              <a:extLst>
                <a:ext uri="{FF2B5EF4-FFF2-40B4-BE49-F238E27FC236}">
                  <a16:creationId xmlns:a16="http://schemas.microsoft.com/office/drawing/2014/main" id="{4D74CE2D-C490-42D7-A1F9-02511320BC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7" y="3295"/>
              <a:ext cx="232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zh-CN" altLang="en-US" sz="2400" b="1">
                  <a:solidFill>
                    <a:srgbClr val="00206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什么时候栈</a:t>
              </a:r>
              <a:r>
                <a:rPr lang="en-US" altLang="zh-CN" sz="2400" b="1">
                  <a:solidFill>
                    <a:srgbClr val="00206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400" b="1">
                  <a:solidFill>
                    <a:srgbClr val="00206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为空？</a:t>
              </a:r>
            </a:p>
          </p:txBody>
        </p:sp>
        <p:graphicFrame>
          <p:nvGraphicFramePr>
            <p:cNvPr id="41" name="Object 8">
              <a:extLst>
                <a:ext uri="{FF2B5EF4-FFF2-40B4-BE49-F238E27FC236}">
                  <a16:creationId xmlns:a16="http://schemas.microsoft.com/office/drawing/2014/main" id="{0C00A348-6FFA-4CDC-9147-087D6A497AE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8" y="3294"/>
            <a:ext cx="341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81" name="Clip" r:id="rId4" imgW="861365" imgH="844906" progId="MS_ClipArt_Gallery.5">
                    <p:embed/>
                  </p:oleObj>
                </mc:Choice>
                <mc:Fallback>
                  <p:oleObj name="Clip" r:id="rId4" imgW="861365" imgH="844906" progId="MS_ClipArt_Gallery.5">
                    <p:embed/>
                    <p:pic>
                      <p:nvPicPr>
                        <p:cNvPr id="24613" name="Object 8">
                          <a:extLst>
                            <a:ext uri="{FF2B5EF4-FFF2-40B4-BE49-F238E27FC236}">
                              <a16:creationId xmlns:a16="http://schemas.microsoft.com/office/drawing/2014/main" id="{88738E21-7FEF-4036-A918-2B48C1B3537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" y="3294"/>
                          <a:ext cx="341" cy="3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Rectangle 9">
            <a:extLst>
              <a:ext uri="{FF2B5EF4-FFF2-40B4-BE49-F238E27FC236}">
                <a16:creationId xmlns:a16="http://schemas.microsoft.com/office/drawing/2014/main" id="{A4F3DD6E-C448-4313-ABBA-57C9FBC606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413" y="2270125"/>
            <a:ext cx="7964487" cy="785813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43" name="Line 10">
            <a:extLst>
              <a:ext uri="{FF2B5EF4-FFF2-40B4-BE49-F238E27FC236}">
                <a16:creationId xmlns:a16="http://schemas.microsoft.com/office/drawing/2014/main" id="{A3092ABF-40DC-48F0-B57A-F5B555431825}"/>
              </a:ext>
            </a:extLst>
          </p:cNvPr>
          <p:cNvSpPr>
            <a:spLocks noChangeShapeType="1"/>
          </p:cNvSpPr>
          <p:nvPr/>
        </p:nvSpPr>
        <p:spPr bwMode="auto">
          <a:xfrm>
            <a:off x="1863725" y="2293938"/>
            <a:ext cx="0" cy="7620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" name="Line 11">
            <a:extLst>
              <a:ext uri="{FF2B5EF4-FFF2-40B4-BE49-F238E27FC236}">
                <a16:creationId xmlns:a16="http://schemas.microsoft.com/office/drawing/2014/main" id="{E7D12277-895B-4531-9538-6CF3AC9E51D9}"/>
              </a:ext>
            </a:extLst>
          </p:cNvPr>
          <p:cNvSpPr>
            <a:spLocks noChangeShapeType="1"/>
          </p:cNvSpPr>
          <p:nvPr/>
        </p:nvSpPr>
        <p:spPr bwMode="auto">
          <a:xfrm>
            <a:off x="2533650" y="2293938"/>
            <a:ext cx="0" cy="7620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" name="Line 12">
            <a:extLst>
              <a:ext uri="{FF2B5EF4-FFF2-40B4-BE49-F238E27FC236}">
                <a16:creationId xmlns:a16="http://schemas.microsoft.com/office/drawing/2014/main" id="{6B040B3D-ADEC-4A6D-9622-DDA0D2DF2EB1}"/>
              </a:ext>
            </a:extLst>
          </p:cNvPr>
          <p:cNvSpPr>
            <a:spLocks noChangeShapeType="1"/>
          </p:cNvSpPr>
          <p:nvPr/>
        </p:nvSpPr>
        <p:spPr bwMode="auto">
          <a:xfrm>
            <a:off x="3184525" y="2293938"/>
            <a:ext cx="0" cy="7620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" name="Line 13">
            <a:extLst>
              <a:ext uri="{FF2B5EF4-FFF2-40B4-BE49-F238E27FC236}">
                <a16:creationId xmlns:a16="http://schemas.microsoft.com/office/drawing/2014/main" id="{E0CA7CA3-B599-460A-9EB1-15C9BF53B597}"/>
              </a:ext>
            </a:extLst>
          </p:cNvPr>
          <p:cNvSpPr>
            <a:spLocks noChangeShapeType="1"/>
          </p:cNvSpPr>
          <p:nvPr/>
        </p:nvSpPr>
        <p:spPr bwMode="auto">
          <a:xfrm>
            <a:off x="3867150" y="2293938"/>
            <a:ext cx="0" cy="7620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" name="Line 14">
            <a:extLst>
              <a:ext uri="{FF2B5EF4-FFF2-40B4-BE49-F238E27FC236}">
                <a16:creationId xmlns:a16="http://schemas.microsoft.com/office/drawing/2014/main" id="{E448AF7D-AB63-4BCB-82A1-4F4811E6AF1C}"/>
              </a:ext>
            </a:extLst>
          </p:cNvPr>
          <p:cNvSpPr>
            <a:spLocks noChangeShapeType="1"/>
          </p:cNvSpPr>
          <p:nvPr/>
        </p:nvSpPr>
        <p:spPr bwMode="auto">
          <a:xfrm>
            <a:off x="476250" y="2033588"/>
            <a:ext cx="0" cy="1258887"/>
          </a:xfrm>
          <a:prstGeom prst="line">
            <a:avLst/>
          </a:prstGeom>
          <a:noFill/>
          <a:ln w="38100">
            <a:solidFill>
              <a:srgbClr val="00A47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8" name="Line 15">
            <a:extLst>
              <a:ext uri="{FF2B5EF4-FFF2-40B4-BE49-F238E27FC236}">
                <a16:creationId xmlns:a16="http://schemas.microsoft.com/office/drawing/2014/main" id="{68470B75-161A-4BA2-9E79-09E69BCAB1D2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7200900" y="2259013"/>
            <a:ext cx="1588" cy="78105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9" name="Line 16">
            <a:extLst>
              <a:ext uri="{FF2B5EF4-FFF2-40B4-BE49-F238E27FC236}">
                <a16:creationId xmlns:a16="http://schemas.microsoft.com/office/drawing/2014/main" id="{E83FB0E3-F95A-49A3-A618-27BFA00EE0AF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6530975" y="2259013"/>
            <a:ext cx="1588" cy="78105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0" name="Line 17">
            <a:extLst>
              <a:ext uri="{FF2B5EF4-FFF2-40B4-BE49-F238E27FC236}">
                <a16:creationId xmlns:a16="http://schemas.microsoft.com/office/drawing/2014/main" id="{B830C0D0-A366-4FB9-84D9-7B33770E6FA2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5864225" y="2259013"/>
            <a:ext cx="1588" cy="78105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" name="Line 18">
            <a:extLst>
              <a:ext uri="{FF2B5EF4-FFF2-40B4-BE49-F238E27FC236}">
                <a16:creationId xmlns:a16="http://schemas.microsoft.com/office/drawing/2014/main" id="{9BD3C2C1-457F-4D19-A542-E4C1ADD81777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5197475" y="2259013"/>
            <a:ext cx="1588" cy="78105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" name="Line 19">
            <a:extLst>
              <a:ext uri="{FF2B5EF4-FFF2-40B4-BE49-F238E27FC236}">
                <a16:creationId xmlns:a16="http://schemas.microsoft.com/office/drawing/2014/main" id="{FA9E1041-9F65-4577-949D-E5B9DB43FFD5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8494713" y="1987550"/>
            <a:ext cx="0" cy="1258888"/>
          </a:xfrm>
          <a:prstGeom prst="line">
            <a:avLst/>
          </a:prstGeom>
          <a:noFill/>
          <a:ln w="38100">
            <a:solidFill>
              <a:srgbClr val="00A47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3" name="Line 20">
            <a:extLst>
              <a:ext uri="{FF2B5EF4-FFF2-40B4-BE49-F238E27FC236}">
                <a16:creationId xmlns:a16="http://schemas.microsoft.com/office/drawing/2014/main" id="{C78BF699-A647-471B-A5CC-B52DB9ECF82A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4535488" y="2257425"/>
            <a:ext cx="1587" cy="78105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4" name="Text Box 21">
            <a:extLst>
              <a:ext uri="{FF2B5EF4-FFF2-40B4-BE49-F238E27FC236}">
                <a16:creationId xmlns:a16="http://schemas.microsoft.com/office/drawing/2014/main" id="{3149F45D-CDF1-4EAE-8ECC-471F66780D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538" y="2330450"/>
            <a:ext cx="323373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 i="1">
                <a:latin typeface="Times New Roman" panose="02020603050405020304" pitchFamily="18" charset="0"/>
              </a:rPr>
              <a:t>a</a:t>
            </a:r>
            <a:r>
              <a:rPr lang="en-US" altLang="zh-CN" b="1" baseline="-25000">
                <a:latin typeface="Times New Roman" panose="02020603050405020304" pitchFamily="18" charset="0"/>
              </a:rPr>
              <a:t>1</a:t>
            </a:r>
            <a:r>
              <a:rPr lang="en-US" altLang="zh-CN" b="1">
                <a:latin typeface="Times New Roman" panose="02020603050405020304" pitchFamily="18" charset="0"/>
              </a:rPr>
              <a:t>   </a:t>
            </a:r>
            <a:r>
              <a:rPr lang="en-US" altLang="zh-CN" b="1" i="1">
                <a:latin typeface="Times New Roman" panose="02020603050405020304" pitchFamily="18" charset="0"/>
              </a:rPr>
              <a:t>a</a:t>
            </a:r>
            <a:r>
              <a:rPr lang="en-US" altLang="zh-CN" b="1" baseline="-25000">
                <a:latin typeface="Times New Roman" panose="02020603050405020304" pitchFamily="18" charset="0"/>
              </a:rPr>
              <a:t>2</a:t>
            </a:r>
            <a:r>
              <a:rPr lang="en-US" altLang="zh-CN" b="1">
                <a:latin typeface="Times New Roman" panose="02020603050405020304" pitchFamily="18" charset="0"/>
              </a:rPr>
              <a:t>    … …    </a:t>
            </a:r>
            <a:r>
              <a:rPr lang="en-US" altLang="zh-CN" b="1" i="1">
                <a:latin typeface="Times New Roman" panose="02020603050405020304" pitchFamily="18" charset="0"/>
              </a:rPr>
              <a:t>a</a:t>
            </a:r>
            <a:r>
              <a:rPr lang="en-US" altLang="zh-CN" b="1" i="1" baseline="-25000">
                <a:latin typeface="Times New Roman" panose="02020603050405020304" pitchFamily="18" charset="0"/>
              </a:rPr>
              <a:t>i</a:t>
            </a:r>
            <a:endParaRPr lang="zh-CN" altLang="en-US" b="1" i="1" baseline="-25000">
              <a:latin typeface="Times New Roman" panose="02020603050405020304" pitchFamily="18" charset="0"/>
            </a:endParaRPr>
          </a:p>
        </p:txBody>
      </p:sp>
      <p:grpSp>
        <p:nvGrpSpPr>
          <p:cNvPr id="85" name="Group 22">
            <a:extLst>
              <a:ext uri="{FF2B5EF4-FFF2-40B4-BE49-F238E27FC236}">
                <a16:creationId xmlns:a16="http://schemas.microsoft.com/office/drawing/2014/main" id="{D0005491-2BBB-493B-A68D-86783F072FDD}"/>
              </a:ext>
            </a:extLst>
          </p:cNvPr>
          <p:cNvGrpSpPr>
            <a:grpSpLocks/>
          </p:cNvGrpSpPr>
          <p:nvPr/>
        </p:nvGrpSpPr>
        <p:grpSpPr bwMode="auto">
          <a:xfrm>
            <a:off x="3127375" y="3068638"/>
            <a:ext cx="960438" cy="877887"/>
            <a:chOff x="1566" y="1933"/>
            <a:chExt cx="605" cy="553"/>
          </a:xfrm>
        </p:grpSpPr>
        <p:sp>
          <p:nvSpPr>
            <p:cNvPr id="86" name="Text Box 23">
              <a:extLst>
                <a:ext uri="{FF2B5EF4-FFF2-40B4-BE49-F238E27FC236}">
                  <a16:creationId xmlns:a16="http://schemas.microsoft.com/office/drawing/2014/main" id="{D059C9AD-D3C5-4E14-8D69-B7ADCEF95F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6" y="2159"/>
              <a:ext cx="60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 b="1">
                  <a:latin typeface="Times New Roman" panose="02020603050405020304" pitchFamily="18" charset="0"/>
                </a:rPr>
                <a:t>top1</a:t>
              </a:r>
            </a:p>
          </p:txBody>
        </p:sp>
        <p:sp>
          <p:nvSpPr>
            <p:cNvPr id="87" name="Line 24">
              <a:extLst>
                <a:ext uri="{FF2B5EF4-FFF2-40B4-BE49-F238E27FC236}">
                  <a16:creationId xmlns:a16="http://schemas.microsoft.com/office/drawing/2014/main" id="{AAE82FFA-028D-4DAA-9944-7D3E61AD44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3" y="1933"/>
              <a:ext cx="0" cy="255"/>
            </a:xfrm>
            <a:prstGeom prst="line">
              <a:avLst/>
            </a:prstGeom>
            <a:noFill/>
            <a:ln w="28575">
              <a:solidFill>
                <a:srgbClr val="006666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8" name="Line 25">
            <a:extLst>
              <a:ext uri="{FF2B5EF4-FFF2-40B4-BE49-F238E27FC236}">
                <a16:creationId xmlns:a16="http://schemas.microsoft.com/office/drawing/2014/main" id="{F61D769D-1D2F-4AAB-8CD1-4E483450A3B6}"/>
              </a:ext>
            </a:extLst>
          </p:cNvPr>
          <p:cNvSpPr>
            <a:spLocks noChangeShapeType="1"/>
          </p:cNvSpPr>
          <p:nvPr/>
        </p:nvSpPr>
        <p:spPr bwMode="auto">
          <a:xfrm>
            <a:off x="1181100" y="2273300"/>
            <a:ext cx="0" cy="7620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9" name="Line 26">
            <a:extLst>
              <a:ext uri="{FF2B5EF4-FFF2-40B4-BE49-F238E27FC236}">
                <a16:creationId xmlns:a16="http://schemas.microsoft.com/office/drawing/2014/main" id="{8002DA0F-FCD4-4B66-8420-537089732551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7842250" y="2257425"/>
            <a:ext cx="1588" cy="78105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" name="Text Box 27">
            <a:extLst>
              <a:ext uri="{FF2B5EF4-FFF2-40B4-BE49-F238E27FC236}">
                <a16:creationId xmlns:a16="http://schemas.microsoft.com/office/drawing/2014/main" id="{562187DD-14F8-44AE-92AF-51FAC651C7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852613"/>
            <a:ext cx="801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0       1       2         </a:t>
            </a:r>
            <a:r>
              <a:rPr lang="en-US" altLang="zh-CN" sz="2400" b="1">
                <a:latin typeface="Times New Roman" panose="02020603050405020304" pitchFamily="18" charset="0"/>
              </a:rPr>
              <a:t>…</a:t>
            </a:r>
            <a:r>
              <a:rPr lang="en-US" altLang="zh-CN" sz="2400">
                <a:latin typeface="Times New Roman" panose="02020603050405020304" pitchFamily="18" charset="0"/>
              </a:rPr>
              <a:t> </a:t>
            </a:r>
            <a:r>
              <a:rPr lang="en-US" altLang="zh-CN" sz="2400" b="1">
                <a:latin typeface="Times New Roman" panose="02020603050405020304" pitchFamily="18" charset="0"/>
              </a:rPr>
              <a:t>…                                                        </a:t>
            </a:r>
            <a:r>
              <a:rPr lang="en-US" altLang="zh-CN" sz="2000" b="1">
                <a:latin typeface="Times New Roman" panose="02020603050405020304" pitchFamily="18" charset="0"/>
              </a:rPr>
              <a:t>S</a:t>
            </a:r>
            <a:r>
              <a:rPr lang="en-US" altLang="zh-CN" sz="2400" b="1">
                <a:latin typeface="Times New Roman" panose="02020603050405020304" pitchFamily="18" charset="0"/>
              </a:rPr>
              <a:t>-1</a:t>
            </a:r>
          </a:p>
        </p:txBody>
      </p:sp>
      <p:grpSp>
        <p:nvGrpSpPr>
          <p:cNvPr id="91" name="Group 29">
            <a:extLst>
              <a:ext uri="{FF2B5EF4-FFF2-40B4-BE49-F238E27FC236}">
                <a16:creationId xmlns:a16="http://schemas.microsoft.com/office/drawing/2014/main" id="{67E19782-2532-4F56-B074-ED8537CBD80D}"/>
              </a:ext>
            </a:extLst>
          </p:cNvPr>
          <p:cNvGrpSpPr>
            <a:grpSpLocks/>
          </p:cNvGrpSpPr>
          <p:nvPr/>
        </p:nvGrpSpPr>
        <p:grpSpPr bwMode="auto">
          <a:xfrm>
            <a:off x="3887788" y="3052763"/>
            <a:ext cx="857250" cy="923925"/>
            <a:chOff x="3249" y="1933"/>
            <a:chExt cx="540" cy="582"/>
          </a:xfrm>
        </p:grpSpPr>
        <p:sp>
          <p:nvSpPr>
            <p:cNvPr id="92" name="Line 30">
              <a:extLst>
                <a:ext uri="{FF2B5EF4-FFF2-40B4-BE49-F238E27FC236}">
                  <a16:creationId xmlns:a16="http://schemas.microsoft.com/office/drawing/2014/main" id="{BDA5FB67-FBC3-487C-9E25-5BF8D8CE48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75" y="1933"/>
              <a:ext cx="0" cy="255"/>
            </a:xfrm>
            <a:prstGeom prst="line">
              <a:avLst/>
            </a:prstGeom>
            <a:noFill/>
            <a:ln w="28575">
              <a:solidFill>
                <a:srgbClr val="006666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" name="Rectangle 31">
              <a:extLst>
                <a:ext uri="{FF2B5EF4-FFF2-40B4-BE49-F238E27FC236}">
                  <a16:creationId xmlns:a16="http://schemas.microsoft.com/office/drawing/2014/main" id="{C35ADDDA-6A02-4020-A0D5-DDF908CBE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9" y="2188"/>
              <a:ext cx="5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1">
                  <a:latin typeface="Times New Roman" panose="02020603050405020304" pitchFamily="18" charset="0"/>
                  <a:ea typeface="华文行楷" panose="02010800040101010101" pitchFamily="2" charset="-122"/>
                </a:rPr>
                <a:t>top2</a:t>
              </a:r>
              <a:endParaRPr lang="zh-CN" altLang="en-US" sz="2800" b="1">
                <a:latin typeface="Times New Roman" panose="02020603050405020304" pitchFamily="18" charset="0"/>
                <a:ea typeface="华文行楷" panose="02010800040101010101" pitchFamily="2" charset="-122"/>
              </a:endParaRPr>
            </a:p>
          </p:txBody>
        </p:sp>
      </p:grpSp>
      <p:sp>
        <p:nvSpPr>
          <p:cNvPr id="98" name="Rectangle 32">
            <a:extLst>
              <a:ext uri="{FF2B5EF4-FFF2-40B4-BE49-F238E27FC236}">
                <a16:creationId xmlns:a16="http://schemas.microsoft.com/office/drawing/2014/main" id="{3D26498D-9EF6-495F-A551-913968EE8C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1763" y="2343150"/>
            <a:ext cx="45180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 i="1" dirty="0" err="1">
                <a:latin typeface="Times New Roman" panose="02020603050405020304" pitchFamily="18" charset="0"/>
                <a:ea typeface="华文行楷" panose="02010800040101010101" pitchFamily="2" charset="-122"/>
              </a:rPr>
              <a:t>b</a:t>
            </a:r>
            <a:r>
              <a:rPr lang="en-US" altLang="zh-CN" b="1" i="1" baseline="-25000" dirty="0" err="1">
                <a:latin typeface="Times New Roman" panose="02020603050405020304" pitchFamily="18" charset="0"/>
                <a:ea typeface="华文行楷" panose="02010800040101010101" pitchFamily="2" charset="-122"/>
              </a:rPr>
              <a:t>j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华文行楷" panose="02010800040101010101" pitchFamily="2" charset="-122"/>
              </a:rPr>
              <a:t> </a:t>
            </a:r>
            <a:r>
              <a:rPr lang="en-US" altLang="zh-CN" b="1" i="1" dirty="0">
                <a:latin typeface="Times New Roman" panose="02020603050405020304" pitchFamily="18" charset="0"/>
                <a:ea typeface="华文行楷" panose="02010800040101010101" pitchFamily="2" charset="-122"/>
              </a:rPr>
              <a:t>         </a:t>
            </a:r>
            <a:r>
              <a:rPr lang="en-US" altLang="zh-CN" b="1" dirty="0">
                <a:latin typeface="Times New Roman" panose="02020603050405020304" pitchFamily="18" charset="0"/>
                <a:ea typeface="华文行楷" panose="02010800040101010101" pitchFamily="2" charset="-122"/>
              </a:rPr>
              <a:t>…         …   </a:t>
            </a:r>
            <a:r>
              <a:rPr lang="en-US" altLang="zh-CN" b="1" i="1" dirty="0">
                <a:latin typeface="Times New Roman" panose="02020603050405020304" pitchFamily="18" charset="0"/>
                <a:ea typeface="华文行楷" panose="02010800040101010101" pitchFamily="2" charset="-122"/>
              </a:rPr>
              <a:t>b</a:t>
            </a:r>
            <a:r>
              <a:rPr lang="en-US" altLang="zh-CN" b="1" baseline="-25000" dirty="0">
                <a:latin typeface="Times New Roman" panose="02020603050405020304" pitchFamily="18" charset="0"/>
                <a:ea typeface="华文行楷" panose="02010800040101010101" pitchFamily="2" charset="-122"/>
              </a:rPr>
              <a:t>2</a:t>
            </a:r>
            <a:r>
              <a:rPr lang="en-US" altLang="zh-CN" b="1" dirty="0">
                <a:latin typeface="Times New Roman" panose="02020603050405020304" pitchFamily="18" charset="0"/>
                <a:ea typeface="华文行楷" panose="02010800040101010101" pitchFamily="2" charset="-122"/>
              </a:rPr>
              <a:t>   </a:t>
            </a:r>
            <a:r>
              <a:rPr lang="en-US" altLang="zh-CN" b="1" i="1" dirty="0">
                <a:latin typeface="Times New Roman" panose="02020603050405020304" pitchFamily="18" charset="0"/>
                <a:ea typeface="华文行楷" panose="02010800040101010101" pitchFamily="2" charset="-122"/>
              </a:rPr>
              <a:t>b</a:t>
            </a:r>
            <a:r>
              <a:rPr lang="en-US" altLang="zh-CN" b="1" baseline="-25000" dirty="0">
                <a:latin typeface="Times New Roman" panose="02020603050405020304" pitchFamily="18" charset="0"/>
                <a:ea typeface="华文行楷" panose="02010800040101010101" pitchFamily="2" charset="-122"/>
              </a:rPr>
              <a:t>1</a:t>
            </a:r>
            <a:endParaRPr lang="zh-CN" altLang="en-US" b="1" baseline="-25000" dirty="0"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grpSp>
        <p:nvGrpSpPr>
          <p:cNvPr id="99" name="Group 33">
            <a:extLst>
              <a:ext uri="{FF2B5EF4-FFF2-40B4-BE49-F238E27FC236}">
                <a16:creationId xmlns:a16="http://schemas.microsoft.com/office/drawing/2014/main" id="{AD1A5E7B-D2AE-420A-A087-8E7BECAAAE12}"/>
              </a:ext>
            </a:extLst>
          </p:cNvPr>
          <p:cNvGrpSpPr>
            <a:grpSpLocks/>
          </p:cNvGrpSpPr>
          <p:nvPr/>
        </p:nvGrpSpPr>
        <p:grpSpPr bwMode="auto">
          <a:xfrm>
            <a:off x="792163" y="5049838"/>
            <a:ext cx="4276725" cy="531812"/>
            <a:chOff x="158" y="3294"/>
            <a:chExt cx="2694" cy="335"/>
          </a:xfrm>
        </p:grpSpPr>
        <p:sp>
          <p:nvSpPr>
            <p:cNvPr id="100" name="Text Box 34">
              <a:extLst>
                <a:ext uri="{FF2B5EF4-FFF2-40B4-BE49-F238E27FC236}">
                  <a16:creationId xmlns:a16="http://schemas.microsoft.com/office/drawing/2014/main" id="{3BB688E1-A02D-430C-B7AF-CEE1469510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7" y="3295"/>
              <a:ext cx="232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zh-CN" altLang="en-US" sz="2400" b="1">
                  <a:solidFill>
                    <a:srgbClr val="00206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什么时候栈</a:t>
              </a:r>
              <a:r>
                <a:rPr lang="en-US" altLang="zh-CN" sz="2400" b="1">
                  <a:solidFill>
                    <a:srgbClr val="00206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400" b="1">
                  <a:solidFill>
                    <a:srgbClr val="00206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为空？</a:t>
              </a:r>
            </a:p>
          </p:txBody>
        </p:sp>
        <p:graphicFrame>
          <p:nvGraphicFramePr>
            <p:cNvPr id="101" name="Object 35">
              <a:extLst>
                <a:ext uri="{FF2B5EF4-FFF2-40B4-BE49-F238E27FC236}">
                  <a16:creationId xmlns:a16="http://schemas.microsoft.com/office/drawing/2014/main" id="{9D3C8BAE-423D-4722-8531-6E6A712D604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8" y="3294"/>
            <a:ext cx="341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82" name="Clip" r:id="rId6" imgW="861365" imgH="844906" progId="MS_ClipArt_Gallery.5">
                    <p:embed/>
                  </p:oleObj>
                </mc:Choice>
                <mc:Fallback>
                  <p:oleObj name="Clip" r:id="rId6" imgW="861365" imgH="844906" progId="MS_ClipArt_Gallery.5">
                    <p:embed/>
                    <p:pic>
                      <p:nvPicPr>
                        <p:cNvPr id="24607" name="Object 35">
                          <a:extLst>
                            <a:ext uri="{FF2B5EF4-FFF2-40B4-BE49-F238E27FC236}">
                              <a16:creationId xmlns:a16="http://schemas.microsoft.com/office/drawing/2014/main" id="{B2BE90CD-7302-498B-B53F-2B61FD155EA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" y="3294"/>
                          <a:ext cx="341" cy="3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2" name="Text Box 39">
            <a:extLst>
              <a:ext uri="{FF2B5EF4-FFF2-40B4-BE49-F238E27FC236}">
                <a16:creationId xmlns:a16="http://schemas.microsoft.com/office/drawing/2014/main" id="{9E634246-970D-49B2-8F48-D6C0037DC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7625" y="5094288"/>
            <a:ext cx="319405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top2= MaxSize</a:t>
            </a:r>
          </a:p>
        </p:txBody>
      </p:sp>
      <p:grpSp>
        <p:nvGrpSpPr>
          <p:cNvPr id="103" name="Group 40">
            <a:extLst>
              <a:ext uri="{FF2B5EF4-FFF2-40B4-BE49-F238E27FC236}">
                <a16:creationId xmlns:a16="http://schemas.microsoft.com/office/drawing/2014/main" id="{4666EF95-251A-477C-8ECE-00972A1617E6}"/>
              </a:ext>
            </a:extLst>
          </p:cNvPr>
          <p:cNvGrpSpPr>
            <a:grpSpLocks/>
          </p:cNvGrpSpPr>
          <p:nvPr/>
        </p:nvGrpSpPr>
        <p:grpSpPr bwMode="auto">
          <a:xfrm>
            <a:off x="804863" y="5903913"/>
            <a:ext cx="4276725" cy="531812"/>
            <a:chOff x="158" y="3294"/>
            <a:chExt cx="2694" cy="335"/>
          </a:xfrm>
        </p:grpSpPr>
        <p:sp>
          <p:nvSpPr>
            <p:cNvPr id="104" name="Text Box 41">
              <a:extLst>
                <a:ext uri="{FF2B5EF4-FFF2-40B4-BE49-F238E27FC236}">
                  <a16:creationId xmlns:a16="http://schemas.microsoft.com/office/drawing/2014/main" id="{D37F148C-EE67-401D-B747-55B6A5F3F0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7" y="3295"/>
              <a:ext cx="232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zh-CN" altLang="en-US" sz="2400" b="1">
                  <a:solidFill>
                    <a:srgbClr val="00206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什么时候栈满？</a:t>
              </a:r>
            </a:p>
          </p:txBody>
        </p:sp>
        <p:graphicFrame>
          <p:nvGraphicFramePr>
            <p:cNvPr id="105" name="Object 42">
              <a:extLst>
                <a:ext uri="{FF2B5EF4-FFF2-40B4-BE49-F238E27FC236}">
                  <a16:creationId xmlns:a16="http://schemas.microsoft.com/office/drawing/2014/main" id="{64867B48-7231-492B-90AF-C9C2894A54D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8" y="3294"/>
            <a:ext cx="341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83" name="Clip" r:id="rId7" imgW="861365" imgH="844906" progId="MS_ClipArt_Gallery.5">
                    <p:embed/>
                  </p:oleObj>
                </mc:Choice>
                <mc:Fallback>
                  <p:oleObj name="Clip" r:id="rId7" imgW="861365" imgH="844906" progId="MS_ClipArt_Gallery.5">
                    <p:embed/>
                    <p:pic>
                      <p:nvPicPr>
                        <p:cNvPr id="24605" name="Object 42">
                          <a:extLst>
                            <a:ext uri="{FF2B5EF4-FFF2-40B4-BE49-F238E27FC236}">
                              <a16:creationId xmlns:a16="http://schemas.microsoft.com/office/drawing/2014/main" id="{DC70813D-521C-418B-851E-EC0EF6EBF97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" y="3294"/>
                          <a:ext cx="341" cy="3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6" name="Text Box 43">
            <a:extLst>
              <a:ext uri="{FF2B5EF4-FFF2-40B4-BE49-F238E27FC236}">
                <a16:creationId xmlns:a16="http://schemas.microsoft.com/office/drawing/2014/main" id="{FEDD2152-A4F6-4C58-80E0-7467E0B6D5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7788" y="5949950"/>
            <a:ext cx="31940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top2= top1+1</a:t>
            </a:r>
          </a:p>
        </p:txBody>
      </p:sp>
    </p:spTree>
    <p:extLst>
      <p:ext uri="{BB962C8B-B14F-4D97-AF65-F5344CB8AC3E}">
        <p14:creationId xmlns:p14="http://schemas.microsoft.com/office/powerpoint/2010/main" val="3939516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98" grpId="0"/>
      <p:bldP spid="10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0" name="标题 13">
            <a:extLst>
              <a:ext uri="{FF2B5EF4-FFF2-40B4-BE49-F238E27FC236}">
                <a16:creationId xmlns:a16="http://schemas.microsoft.com/office/drawing/2014/main" id="{385DC77F-9CA5-4129-AEFC-B45F54502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3" y="393709"/>
            <a:ext cx="8229600" cy="396479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3.1.1  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栈的顺序存储结构及实现</a:t>
            </a: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——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顺序栈</a:t>
            </a:r>
          </a:p>
        </p:txBody>
      </p:sp>
      <p:sp>
        <p:nvSpPr>
          <p:cNvPr id="8" name="Rectangle 1038">
            <a:extLst>
              <a:ext uri="{FF2B5EF4-FFF2-40B4-BE49-F238E27FC236}">
                <a16:creationId xmlns:a16="http://schemas.microsoft.com/office/drawing/2014/main" id="{8C88AC10-CB4C-44E5-B3E6-8C0DC143A7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025" y="963074"/>
            <a:ext cx="82296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362822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6pPr>
            <a:lvl7pPr marL="725645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7pPr>
            <a:lvl8pPr marL="1088468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8pPr>
            <a:lvl9pPr marL="1451290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顺序栈的特殊形式</a:t>
            </a:r>
            <a:r>
              <a:rPr lang="en-US" altLang="zh-CN" sz="2800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——</a:t>
            </a:r>
            <a:r>
              <a:rPr lang="zh-CN" altLang="en-US" sz="2800" kern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两栈共享空间 </a:t>
            </a:r>
          </a:p>
        </p:txBody>
      </p:sp>
      <p:sp>
        <p:nvSpPr>
          <p:cNvPr id="48" name="Text Box 7">
            <a:extLst>
              <a:ext uri="{FF2B5EF4-FFF2-40B4-BE49-F238E27FC236}">
                <a16:creationId xmlns:a16="http://schemas.microsoft.com/office/drawing/2014/main" id="{8291FD4F-ABB1-48D9-B43A-9CF09A0BA1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025" y="2106175"/>
            <a:ext cx="7813675" cy="4358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 b="1" dirty="0">
                <a:solidFill>
                  <a:srgbClr val="002060"/>
                </a:solidFill>
                <a:latin typeface="+mn-lt"/>
              </a:rPr>
              <a:t>template &lt;class T, int </a:t>
            </a:r>
            <a:r>
              <a:rPr lang="en-US" altLang="zh-CN" sz="2200" b="1" dirty="0" err="1">
                <a:solidFill>
                  <a:srgbClr val="002060"/>
                </a:solidFill>
                <a:latin typeface="+mn-lt"/>
              </a:rPr>
              <a:t>MaxSize</a:t>
            </a:r>
            <a:r>
              <a:rPr lang="en-US" altLang="zh-CN" sz="2200" b="1" dirty="0">
                <a:solidFill>
                  <a:srgbClr val="002060"/>
                </a:solidFill>
                <a:latin typeface="+mn-lt"/>
              </a:rPr>
              <a:t>&gt;</a:t>
            </a:r>
          </a:p>
          <a:p>
            <a:pPr algn="just"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 b="1" dirty="0">
                <a:solidFill>
                  <a:srgbClr val="002060"/>
                </a:solidFill>
                <a:latin typeface="+mn-lt"/>
              </a:rPr>
              <a:t>class </a:t>
            </a:r>
            <a:r>
              <a:rPr lang="en-US" altLang="zh-CN" sz="2200" b="1" dirty="0" err="1">
                <a:solidFill>
                  <a:srgbClr val="002060"/>
                </a:solidFill>
                <a:latin typeface="+mn-lt"/>
              </a:rPr>
              <a:t>BothStack</a:t>
            </a:r>
            <a:r>
              <a:rPr lang="en-US" altLang="zh-CN" sz="2200" b="1" dirty="0">
                <a:solidFill>
                  <a:srgbClr val="002060"/>
                </a:solidFill>
                <a:latin typeface="+mn-lt"/>
              </a:rPr>
              <a:t> </a:t>
            </a:r>
          </a:p>
          <a:p>
            <a:pPr algn="just"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 b="1" dirty="0">
                <a:solidFill>
                  <a:srgbClr val="002060"/>
                </a:solidFill>
                <a:latin typeface="+mn-lt"/>
              </a:rPr>
              <a:t>{</a:t>
            </a:r>
          </a:p>
          <a:p>
            <a:pPr algn="just"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 b="1" dirty="0">
                <a:solidFill>
                  <a:srgbClr val="002060"/>
                </a:solidFill>
                <a:latin typeface="+mn-lt"/>
              </a:rPr>
              <a:t>  public:</a:t>
            </a:r>
          </a:p>
          <a:p>
            <a:pPr algn="just"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 b="1" dirty="0">
                <a:solidFill>
                  <a:srgbClr val="002060"/>
                </a:solidFill>
                <a:latin typeface="+mn-lt"/>
              </a:rPr>
              <a:t>       </a:t>
            </a:r>
            <a:r>
              <a:rPr lang="en-US" altLang="zh-CN" sz="2200" b="1" dirty="0" err="1">
                <a:solidFill>
                  <a:srgbClr val="002060"/>
                </a:solidFill>
                <a:latin typeface="+mn-lt"/>
              </a:rPr>
              <a:t>BothStack</a:t>
            </a:r>
            <a:r>
              <a:rPr lang="en-US" altLang="zh-CN" sz="2200" b="1" dirty="0">
                <a:solidFill>
                  <a:srgbClr val="002060"/>
                </a:solidFill>
                <a:latin typeface="+mn-lt"/>
              </a:rPr>
              <a:t>( );</a:t>
            </a:r>
          </a:p>
          <a:p>
            <a:pPr algn="just"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b="1" dirty="0">
                <a:solidFill>
                  <a:srgbClr val="002060"/>
                </a:solidFill>
                <a:latin typeface="+mn-lt"/>
              </a:rPr>
              <a:t>       ~</a:t>
            </a:r>
            <a:r>
              <a:rPr lang="en-US" altLang="zh-CN" sz="2200" b="1" dirty="0" err="1">
                <a:solidFill>
                  <a:srgbClr val="002060"/>
                </a:solidFill>
                <a:latin typeface="+mn-lt"/>
              </a:rPr>
              <a:t>BothStack</a:t>
            </a:r>
            <a:r>
              <a:rPr lang="en-US" altLang="zh-CN" sz="2200" b="1" dirty="0">
                <a:solidFill>
                  <a:srgbClr val="002060"/>
                </a:solidFill>
                <a:latin typeface="+mn-lt"/>
              </a:rPr>
              <a:t>( ); </a:t>
            </a:r>
          </a:p>
          <a:p>
            <a:pPr algn="just"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 b="1" dirty="0">
                <a:solidFill>
                  <a:srgbClr val="002060"/>
                </a:solidFill>
                <a:latin typeface="+mn-lt"/>
              </a:rPr>
              <a:t>       void Push(int </a:t>
            </a:r>
            <a:r>
              <a:rPr lang="en-US" altLang="zh-CN" sz="2200" b="1" dirty="0" err="1">
                <a:solidFill>
                  <a:srgbClr val="002060"/>
                </a:solidFill>
                <a:latin typeface="+mn-lt"/>
              </a:rPr>
              <a:t>i</a:t>
            </a:r>
            <a:r>
              <a:rPr lang="en-US" altLang="zh-CN" sz="2200" b="1" dirty="0">
                <a:solidFill>
                  <a:srgbClr val="002060"/>
                </a:solidFill>
                <a:latin typeface="+mn-lt"/>
              </a:rPr>
              <a:t>, T x);   </a:t>
            </a:r>
          </a:p>
          <a:p>
            <a:pPr algn="just"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 b="1" dirty="0">
                <a:solidFill>
                  <a:srgbClr val="002060"/>
                </a:solidFill>
                <a:latin typeface="+mn-lt"/>
              </a:rPr>
              <a:t>       T Pop(int </a:t>
            </a:r>
            <a:r>
              <a:rPr lang="en-US" altLang="zh-CN" sz="2200" b="1" dirty="0" err="1">
                <a:solidFill>
                  <a:srgbClr val="002060"/>
                </a:solidFill>
                <a:latin typeface="+mn-lt"/>
              </a:rPr>
              <a:t>i</a:t>
            </a:r>
            <a:r>
              <a:rPr lang="en-US" altLang="zh-CN" sz="2200" b="1" dirty="0">
                <a:solidFill>
                  <a:srgbClr val="002060"/>
                </a:solidFill>
                <a:latin typeface="+mn-lt"/>
              </a:rPr>
              <a:t>);          </a:t>
            </a:r>
            <a:endParaRPr lang="zh-CN" altLang="en-US" sz="2200" b="1" dirty="0">
              <a:solidFill>
                <a:srgbClr val="002060"/>
              </a:solidFill>
              <a:latin typeface="+mn-lt"/>
            </a:endParaRPr>
          </a:p>
          <a:p>
            <a:pPr algn="just"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b="1" dirty="0">
                <a:solidFill>
                  <a:srgbClr val="002060"/>
                </a:solidFill>
                <a:latin typeface="+mn-lt"/>
              </a:rPr>
              <a:t>       </a:t>
            </a:r>
            <a:r>
              <a:rPr lang="en-US" altLang="zh-CN" sz="2200" b="1" dirty="0">
                <a:solidFill>
                  <a:srgbClr val="002060"/>
                </a:solidFill>
                <a:latin typeface="+mn-lt"/>
              </a:rPr>
              <a:t>T </a:t>
            </a:r>
            <a:r>
              <a:rPr lang="en-US" altLang="zh-CN" sz="2200" b="1" dirty="0" err="1">
                <a:solidFill>
                  <a:srgbClr val="002060"/>
                </a:solidFill>
                <a:latin typeface="+mn-lt"/>
              </a:rPr>
              <a:t>GetTop</a:t>
            </a:r>
            <a:r>
              <a:rPr lang="en-US" altLang="zh-CN" sz="2200" b="1" dirty="0">
                <a:solidFill>
                  <a:srgbClr val="002060"/>
                </a:solidFill>
                <a:latin typeface="+mn-lt"/>
              </a:rPr>
              <a:t>(int </a:t>
            </a:r>
            <a:r>
              <a:rPr lang="en-US" altLang="zh-CN" sz="2200" b="1" dirty="0" err="1">
                <a:solidFill>
                  <a:srgbClr val="002060"/>
                </a:solidFill>
                <a:latin typeface="+mn-lt"/>
              </a:rPr>
              <a:t>i</a:t>
            </a:r>
            <a:r>
              <a:rPr lang="en-US" altLang="zh-CN" sz="2200" b="1" dirty="0">
                <a:solidFill>
                  <a:srgbClr val="002060"/>
                </a:solidFill>
                <a:latin typeface="+mn-lt"/>
              </a:rPr>
              <a:t>);       </a:t>
            </a:r>
            <a:endParaRPr lang="zh-CN" altLang="en-US" sz="2200" b="1" dirty="0">
              <a:solidFill>
                <a:srgbClr val="002060"/>
              </a:solidFill>
              <a:latin typeface="+mn-lt"/>
            </a:endParaRPr>
          </a:p>
          <a:p>
            <a:pPr algn="just"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b="1" dirty="0">
                <a:solidFill>
                  <a:srgbClr val="002060"/>
                </a:solidFill>
                <a:latin typeface="+mn-lt"/>
              </a:rPr>
              <a:t>       </a:t>
            </a:r>
            <a:r>
              <a:rPr lang="en-US" altLang="zh-CN" sz="2200" b="1" dirty="0">
                <a:solidFill>
                  <a:srgbClr val="002060"/>
                </a:solidFill>
                <a:latin typeface="+mn-lt"/>
              </a:rPr>
              <a:t>bool Empty(int </a:t>
            </a:r>
            <a:r>
              <a:rPr lang="en-US" altLang="zh-CN" sz="2200" b="1" dirty="0" err="1">
                <a:solidFill>
                  <a:srgbClr val="002060"/>
                </a:solidFill>
                <a:latin typeface="+mn-lt"/>
              </a:rPr>
              <a:t>i</a:t>
            </a:r>
            <a:r>
              <a:rPr lang="en-US" altLang="zh-CN" sz="2200" b="1" dirty="0">
                <a:solidFill>
                  <a:srgbClr val="002060"/>
                </a:solidFill>
                <a:latin typeface="+mn-lt"/>
              </a:rPr>
              <a:t>);     </a:t>
            </a:r>
            <a:endParaRPr lang="zh-CN" altLang="en-US" sz="2200" b="1" dirty="0">
              <a:solidFill>
                <a:srgbClr val="002060"/>
              </a:solidFill>
              <a:latin typeface="+mn-lt"/>
            </a:endParaRPr>
          </a:p>
          <a:p>
            <a:pPr algn="just"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 b="1" dirty="0">
                <a:solidFill>
                  <a:srgbClr val="002060"/>
                </a:solidFill>
                <a:latin typeface="+mn-lt"/>
              </a:rPr>
              <a:t>  private:</a:t>
            </a:r>
          </a:p>
          <a:p>
            <a:pPr algn="just"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 b="1" dirty="0">
                <a:solidFill>
                  <a:srgbClr val="002060"/>
                </a:solidFill>
                <a:latin typeface="+mn-lt"/>
              </a:rPr>
              <a:t>       T data[</a:t>
            </a:r>
            <a:r>
              <a:rPr lang="en-US" altLang="zh-CN" sz="2200" b="1" dirty="0" err="1">
                <a:solidFill>
                  <a:srgbClr val="002060"/>
                </a:solidFill>
                <a:latin typeface="+mn-lt"/>
              </a:rPr>
              <a:t>MaxSize</a:t>
            </a:r>
            <a:r>
              <a:rPr lang="en-US" altLang="zh-CN" sz="2200" b="1" dirty="0">
                <a:solidFill>
                  <a:srgbClr val="002060"/>
                </a:solidFill>
                <a:latin typeface="+mn-lt"/>
              </a:rPr>
              <a:t>];     </a:t>
            </a:r>
            <a:endParaRPr lang="zh-CN" altLang="en-US" sz="2200" b="1" dirty="0">
              <a:solidFill>
                <a:srgbClr val="002060"/>
              </a:solidFill>
              <a:latin typeface="+mn-lt"/>
            </a:endParaRPr>
          </a:p>
          <a:p>
            <a:pPr algn="just"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b="1" dirty="0">
                <a:solidFill>
                  <a:srgbClr val="002060"/>
                </a:solidFill>
                <a:latin typeface="+mn-lt"/>
              </a:rPr>
              <a:t>       </a:t>
            </a:r>
            <a:r>
              <a:rPr lang="en-US" altLang="zh-CN" sz="2200" b="1" dirty="0">
                <a:solidFill>
                  <a:srgbClr val="002060"/>
                </a:solidFill>
                <a:latin typeface="+mn-lt"/>
              </a:rPr>
              <a:t>int top1, top2;        </a:t>
            </a:r>
            <a:endParaRPr lang="zh-CN" altLang="en-US" sz="2200" b="1" dirty="0">
              <a:solidFill>
                <a:srgbClr val="002060"/>
              </a:solidFill>
              <a:latin typeface="+mn-lt"/>
            </a:endParaRPr>
          </a:p>
          <a:p>
            <a:pPr algn="just"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b="1" dirty="0">
                <a:solidFill>
                  <a:srgbClr val="002060"/>
                </a:solidFill>
                <a:latin typeface="+mn-lt"/>
              </a:rPr>
              <a:t>};</a:t>
            </a:r>
          </a:p>
        </p:txBody>
      </p:sp>
      <p:sp>
        <p:nvSpPr>
          <p:cNvPr id="49" name="Rectangle 4">
            <a:extLst>
              <a:ext uri="{FF2B5EF4-FFF2-40B4-BE49-F238E27FC236}">
                <a16:creationId xmlns:a16="http://schemas.microsoft.com/office/drawing/2014/main" id="{20AE0A11-927E-4284-9F85-585ED38E18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025" y="1482035"/>
            <a:ext cx="82296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362822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6pPr>
            <a:lvl7pPr marL="725645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7pPr>
            <a:lvl8pPr marL="1088468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8pPr>
            <a:lvl9pPr marL="1451290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两栈共享空间类模板</a:t>
            </a:r>
            <a:r>
              <a:rPr lang="en-US" altLang="zh-CN" sz="2400" kern="0" dirty="0">
                <a:solidFill>
                  <a:srgbClr val="00206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4949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0" name="标题 13">
            <a:extLst>
              <a:ext uri="{FF2B5EF4-FFF2-40B4-BE49-F238E27FC236}">
                <a16:creationId xmlns:a16="http://schemas.microsoft.com/office/drawing/2014/main" id="{385DC77F-9CA5-4129-AEFC-B45F54502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3" y="393709"/>
            <a:ext cx="8229600" cy="396479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3.1.1  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栈的顺序存储结构及实现</a:t>
            </a: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——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顺序栈</a:t>
            </a: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1D233101-4F15-458D-97B1-EC949D2451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45" y="2512745"/>
            <a:ext cx="7543800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spcBef>
                <a:spcPct val="10000"/>
              </a:spcBef>
              <a:defRPr/>
            </a:pP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 如果栈满，则抛出上溢异常；</a:t>
            </a:r>
          </a:p>
          <a:p>
            <a:pPr algn="just" eaLnBrk="1" hangingPunct="1">
              <a:spcBef>
                <a:spcPct val="10000"/>
              </a:spcBef>
              <a:defRPr/>
            </a:pP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2. 判断是插在栈1还是栈2；</a:t>
            </a:r>
          </a:p>
          <a:p>
            <a:pPr algn="just" eaLnBrk="1" hangingPunct="1">
              <a:spcBef>
                <a:spcPct val="10000"/>
              </a:spcBef>
              <a:defRPr/>
            </a:pP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2.1 若在栈1插入，则</a:t>
            </a:r>
          </a:p>
          <a:p>
            <a:pPr algn="just" eaLnBrk="1" hangingPunct="1">
              <a:spcBef>
                <a:spcPct val="10000"/>
              </a:spcBef>
              <a:defRPr/>
            </a:pP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2.1.1 top1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加1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 algn="just" eaLnBrk="1" hangingPunct="1">
              <a:spcBef>
                <a:spcPct val="10000"/>
              </a:spcBef>
              <a:defRPr/>
            </a:pP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2.1.2 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top1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处填入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x；</a:t>
            </a:r>
          </a:p>
          <a:p>
            <a:pPr algn="just" eaLnBrk="1" hangingPunct="1">
              <a:spcBef>
                <a:spcPct val="10000"/>
              </a:spcBef>
              <a:defRPr/>
            </a:pP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2.2 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若在栈2插入，则</a:t>
            </a:r>
          </a:p>
          <a:p>
            <a:pPr algn="just" eaLnBrk="1" hangingPunct="1">
              <a:spcBef>
                <a:spcPct val="10000"/>
              </a:spcBef>
              <a:defRPr/>
            </a:pP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2.2.1 top2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减1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 algn="just" eaLnBrk="1" hangingPunct="1">
              <a:spcBef>
                <a:spcPct val="10000"/>
              </a:spcBef>
              <a:defRPr/>
            </a:pP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2.2.2 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top2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处填入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x；</a:t>
            </a:r>
            <a:endParaRPr lang="zh-CN" altLang="en-US" sz="24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 Box 12">
            <a:extLst>
              <a:ext uri="{FF2B5EF4-FFF2-40B4-BE49-F238E27FC236}">
                <a16:creationId xmlns:a16="http://schemas.microsoft.com/office/drawing/2014/main" id="{41292E0A-0C3D-4F18-B149-D8D6A8F544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907" y="1847582"/>
            <a:ext cx="64801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操作接口：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void Push(</a:t>
            </a:r>
            <a:r>
              <a:rPr lang="en-US" altLang="zh-CN" sz="24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, T x)</a:t>
            </a:r>
            <a:r>
              <a:rPr lang="en-US" altLang="zh-CN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;</a:t>
            </a: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6E322832-F8DC-4238-8A4D-09CE2FB74E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907" y="1225339"/>
            <a:ext cx="5315371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362822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6pPr>
            <a:lvl7pPr marL="725645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7pPr>
            <a:lvl8pPr marL="1088468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8pPr>
            <a:lvl9pPr marL="1451290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ker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两栈共享空间的实现</a:t>
            </a:r>
            <a:r>
              <a:rPr lang="en-US" altLang="zh-CN" sz="2400" ker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——</a:t>
            </a:r>
            <a:r>
              <a:rPr lang="zh-CN" altLang="en-US" sz="2400" ker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插入</a:t>
            </a:r>
            <a:endParaRPr lang="en-US" altLang="zh-CN" sz="2400" kern="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46938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0" name="标题 13">
            <a:extLst>
              <a:ext uri="{FF2B5EF4-FFF2-40B4-BE49-F238E27FC236}">
                <a16:creationId xmlns:a16="http://schemas.microsoft.com/office/drawing/2014/main" id="{385DC77F-9CA5-4129-AEFC-B45F54502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3" y="393709"/>
            <a:ext cx="8229600" cy="396479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3.1.1  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栈的顺序存储结构及实现</a:t>
            </a: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——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顺序栈</a:t>
            </a:r>
          </a:p>
        </p:txBody>
      </p:sp>
      <p:sp>
        <p:nvSpPr>
          <p:cNvPr id="7" name="Text Box 12">
            <a:extLst>
              <a:ext uri="{FF2B5EF4-FFF2-40B4-BE49-F238E27FC236}">
                <a16:creationId xmlns:a16="http://schemas.microsoft.com/office/drawing/2014/main" id="{41292E0A-0C3D-4F18-B149-D8D6A8F544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907" y="1847582"/>
            <a:ext cx="64801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操作接口：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 Pop(int </a:t>
            </a:r>
            <a:r>
              <a:rPr lang="en-US" altLang="zh-CN" sz="24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endParaRPr lang="en-US" altLang="zh-CN" sz="28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6E322832-F8DC-4238-8A4D-09CE2FB74E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907" y="1225339"/>
            <a:ext cx="5315371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362822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6pPr>
            <a:lvl7pPr marL="725645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7pPr>
            <a:lvl8pPr marL="1088468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8pPr>
            <a:lvl9pPr marL="1451290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两栈共享空间的实现</a:t>
            </a:r>
            <a:r>
              <a:rPr lang="en-US" altLang="zh-CN" sz="2400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——</a:t>
            </a:r>
            <a:r>
              <a:rPr lang="zh-CN" altLang="en-US" sz="2400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删除</a:t>
            </a:r>
            <a:endParaRPr lang="en-US" altLang="zh-CN" sz="2400" kern="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F6ACD109-DFD1-4DBA-843D-4FFB58C3E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125" y="2573338"/>
            <a:ext cx="7543800" cy="249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spcBef>
                <a:spcPct val="10000"/>
              </a:spcBef>
              <a:defRPr/>
            </a:pP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若是在栈1删除，则</a:t>
            </a:r>
          </a:p>
          <a:p>
            <a:pPr algn="just" eaLnBrk="1" hangingPunct="1">
              <a:spcBef>
                <a:spcPct val="10000"/>
              </a:spcBef>
              <a:defRPr/>
            </a:pP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若栈1为空栈，抛出下溢异常；</a:t>
            </a:r>
          </a:p>
          <a:p>
            <a:pPr algn="just" eaLnBrk="1" hangingPunct="1">
              <a:spcBef>
                <a:spcPct val="10000"/>
              </a:spcBef>
              <a:defRPr/>
            </a:pP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删除并返回栈1的栈顶元素；</a:t>
            </a:r>
          </a:p>
          <a:p>
            <a:pPr algn="just" eaLnBrk="1" hangingPunct="1">
              <a:spcBef>
                <a:spcPct val="10000"/>
              </a:spcBef>
              <a:defRPr/>
            </a:pP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若是在栈2删除，则</a:t>
            </a:r>
          </a:p>
          <a:p>
            <a:pPr algn="just" eaLnBrk="1" hangingPunct="1">
              <a:spcBef>
                <a:spcPct val="10000"/>
              </a:spcBef>
              <a:defRPr/>
            </a:pP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若栈2为空栈，抛出下溢异常；</a:t>
            </a:r>
          </a:p>
          <a:p>
            <a:pPr algn="just" eaLnBrk="1" hangingPunct="1">
              <a:spcBef>
                <a:spcPct val="10000"/>
              </a:spcBef>
              <a:defRPr/>
            </a:pP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删除并返回栈2的栈顶元素；</a:t>
            </a:r>
          </a:p>
        </p:txBody>
      </p:sp>
    </p:spTree>
    <p:extLst>
      <p:ext uri="{BB962C8B-B14F-4D97-AF65-F5344CB8AC3E}">
        <p14:creationId xmlns:p14="http://schemas.microsoft.com/office/powerpoint/2010/main" val="3482378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0" name="标题 13">
            <a:extLst>
              <a:ext uri="{FF2B5EF4-FFF2-40B4-BE49-F238E27FC236}">
                <a16:creationId xmlns:a16="http://schemas.microsoft.com/office/drawing/2014/main" id="{385DC77F-9CA5-4129-AEFC-B45F54502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3" y="393709"/>
            <a:ext cx="8229600" cy="396479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3.1.2  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栈的链式存储结构及实现</a:t>
            </a: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——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链栈</a:t>
            </a:r>
          </a:p>
        </p:txBody>
      </p:sp>
      <p:grpSp>
        <p:nvGrpSpPr>
          <p:cNvPr id="6" name="Group 89">
            <a:extLst>
              <a:ext uri="{FF2B5EF4-FFF2-40B4-BE49-F238E27FC236}">
                <a16:creationId xmlns:a16="http://schemas.microsoft.com/office/drawing/2014/main" id="{7FE9E67E-69BF-446F-AFA3-D1C46ADA4C2B}"/>
              </a:ext>
            </a:extLst>
          </p:cNvPr>
          <p:cNvGrpSpPr>
            <a:grpSpLocks/>
          </p:cNvGrpSpPr>
          <p:nvPr/>
        </p:nvGrpSpPr>
        <p:grpSpPr bwMode="auto">
          <a:xfrm>
            <a:off x="494726" y="2966291"/>
            <a:ext cx="8289925" cy="676275"/>
            <a:chOff x="279" y="1593"/>
            <a:chExt cx="5222" cy="426"/>
          </a:xfrm>
          <a:noFill/>
        </p:grpSpPr>
        <p:sp>
          <p:nvSpPr>
            <p:cNvPr id="10" name="Line 67">
              <a:extLst>
                <a:ext uri="{FF2B5EF4-FFF2-40B4-BE49-F238E27FC236}">
                  <a16:creationId xmlns:a16="http://schemas.microsoft.com/office/drawing/2014/main" id="{432031F1-1617-4438-BBCB-702D4F982C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5" y="1881"/>
              <a:ext cx="431" cy="0"/>
            </a:xfrm>
            <a:prstGeom prst="line">
              <a:avLst/>
            </a:prstGeom>
            <a:grpFill/>
            <a:ln w="28575">
              <a:solidFill>
                <a:srgbClr val="006666"/>
              </a:solidFill>
              <a:round/>
              <a:headEnd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bIns="36000"/>
            <a:lstStyle/>
            <a:p>
              <a:endParaRPr lang="zh-CN" altLang="en-US"/>
            </a:p>
          </p:txBody>
        </p:sp>
        <p:sp>
          <p:nvSpPr>
            <p:cNvPr id="11" name="Text Box 68">
              <a:extLst>
                <a:ext uri="{FF2B5EF4-FFF2-40B4-BE49-F238E27FC236}">
                  <a16:creationId xmlns:a16="http://schemas.microsoft.com/office/drawing/2014/main" id="{F59E6FDB-63BE-499E-BAF4-E66B62A51F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" y="1593"/>
              <a:ext cx="480" cy="29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360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1">
                  <a:latin typeface="Times New Roman" panose="02020603050405020304" pitchFamily="18" charset="0"/>
                </a:rPr>
                <a:t>head</a:t>
              </a:r>
            </a:p>
          </p:txBody>
        </p:sp>
        <p:sp>
          <p:nvSpPr>
            <p:cNvPr id="12" name="Line 69">
              <a:extLst>
                <a:ext uri="{FF2B5EF4-FFF2-40B4-BE49-F238E27FC236}">
                  <a16:creationId xmlns:a16="http://schemas.microsoft.com/office/drawing/2014/main" id="{47E90140-DD8F-4170-9DB2-8F0DAA2980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5" y="1907"/>
              <a:ext cx="291" cy="0"/>
            </a:xfrm>
            <a:prstGeom prst="line">
              <a:avLst/>
            </a:prstGeom>
            <a:grpFill/>
            <a:ln w="28575">
              <a:solidFill>
                <a:srgbClr val="006666"/>
              </a:solidFill>
              <a:prstDash val="dash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bIns="36000"/>
            <a:lstStyle/>
            <a:p>
              <a:endParaRPr lang="zh-CN" altLang="en-US"/>
            </a:p>
          </p:txBody>
        </p:sp>
        <p:sp>
          <p:nvSpPr>
            <p:cNvPr id="13" name="Text Box 70">
              <a:extLst>
                <a:ext uri="{FF2B5EF4-FFF2-40B4-BE49-F238E27FC236}">
                  <a16:creationId xmlns:a16="http://schemas.microsoft.com/office/drawing/2014/main" id="{200C6870-A2B1-4331-AACA-6BBD4CB919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5" y="1706"/>
              <a:ext cx="567" cy="272"/>
            </a:xfrm>
            <a:prstGeom prst="rect">
              <a:avLst/>
            </a:prstGeom>
            <a:grpFill/>
            <a:ln w="28575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tIns="0" rIns="0" bIns="720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1" i="1">
                  <a:latin typeface="Times New Roman" panose="02020603050405020304" pitchFamily="18" charset="0"/>
                  <a:ea typeface="华文行楷" panose="02010800040101010101" pitchFamily="2" charset="-122"/>
                </a:rPr>
                <a:t>a</a:t>
              </a:r>
              <a:r>
                <a:rPr lang="en-US" altLang="zh-CN" sz="2800" b="1" baseline="-25000">
                  <a:latin typeface="Times New Roman" panose="02020603050405020304" pitchFamily="18" charset="0"/>
                  <a:ea typeface="华文行楷" panose="02010800040101010101" pitchFamily="2" charset="-122"/>
                </a:rPr>
                <a:t>1</a:t>
              </a:r>
            </a:p>
          </p:txBody>
        </p:sp>
        <p:sp>
          <p:nvSpPr>
            <p:cNvPr id="14" name="Line 71">
              <a:extLst>
                <a:ext uri="{FF2B5EF4-FFF2-40B4-BE49-F238E27FC236}">
                  <a16:creationId xmlns:a16="http://schemas.microsoft.com/office/drawing/2014/main" id="{46FC252D-5124-4828-959B-C5749704E7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06" y="1706"/>
              <a:ext cx="0" cy="272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bIns="72000" anchor="ctr"/>
            <a:lstStyle/>
            <a:p>
              <a:endParaRPr lang="zh-CN" altLang="en-US"/>
            </a:p>
          </p:txBody>
        </p:sp>
        <p:sp>
          <p:nvSpPr>
            <p:cNvPr id="15" name="Text Box 72">
              <a:extLst>
                <a:ext uri="{FF2B5EF4-FFF2-40B4-BE49-F238E27FC236}">
                  <a16:creationId xmlns:a16="http://schemas.microsoft.com/office/drawing/2014/main" id="{88901264-BBCA-41B0-9085-B092938E2A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0" y="1715"/>
              <a:ext cx="567" cy="272"/>
            </a:xfrm>
            <a:prstGeom prst="rect">
              <a:avLst/>
            </a:prstGeom>
            <a:grpFill/>
            <a:ln w="28575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tIns="0" rIns="0" bIns="720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800" b="1" baseline="-25000">
                <a:latin typeface="Times New Roman" panose="02020603050405020304" pitchFamily="18" charset="0"/>
                <a:ea typeface="华文行楷" panose="02010800040101010101" pitchFamily="2" charset="-122"/>
              </a:endParaRPr>
            </a:p>
          </p:txBody>
        </p:sp>
        <p:sp>
          <p:nvSpPr>
            <p:cNvPr id="16" name="Line 73">
              <a:extLst>
                <a:ext uri="{FF2B5EF4-FFF2-40B4-BE49-F238E27FC236}">
                  <a16:creationId xmlns:a16="http://schemas.microsoft.com/office/drawing/2014/main" id="{2AF41F08-7A80-4E6A-8883-27B770B04B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1" y="1715"/>
              <a:ext cx="0" cy="272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bIns="72000" anchor="ctr"/>
            <a:lstStyle/>
            <a:p>
              <a:endParaRPr lang="zh-CN" altLang="en-US"/>
            </a:p>
          </p:txBody>
        </p:sp>
        <p:sp>
          <p:nvSpPr>
            <p:cNvPr id="17" name="Text Box 74" descr="宽上对角线">
              <a:extLst>
                <a:ext uri="{FF2B5EF4-FFF2-40B4-BE49-F238E27FC236}">
                  <a16:creationId xmlns:a16="http://schemas.microsoft.com/office/drawing/2014/main" id="{D5929C5D-FAAD-4AA8-B14A-925E76B811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0" y="1723"/>
              <a:ext cx="275" cy="25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rgbClr val="00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en-US" sz="2000"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18" name="Line 75">
              <a:extLst>
                <a:ext uri="{FF2B5EF4-FFF2-40B4-BE49-F238E27FC236}">
                  <a16:creationId xmlns:a16="http://schemas.microsoft.com/office/drawing/2014/main" id="{9EED5D87-47CB-4CA2-83CD-C48BA962AF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5" y="1890"/>
              <a:ext cx="340" cy="0"/>
            </a:xfrm>
            <a:prstGeom prst="line">
              <a:avLst/>
            </a:prstGeom>
            <a:grpFill/>
            <a:ln w="28575">
              <a:solidFill>
                <a:srgbClr val="006666"/>
              </a:solidFill>
              <a:round/>
              <a:headEnd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bIns="36000"/>
            <a:lstStyle/>
            <a:p>
              <a:endParaRPr lang="zh-CN" altLang="en-US"/>
            </a:p>
          </p:txBody>
        </p:sp>
        <p:sp>
          <p:nvSpPr>
            <p:cNvPr id="19" name="Text Box 76">
              <a:extLst>
                <a:ext uri="{FF2B5EF4-FFF2-40B4-BE49-F238E27FC236}">
                  <a16:creationId xmlns:a16="http://schemas.microsoft.com/office/drawing/2014/main" id="{794BAC5D-5228-49E5-B058-B66EE8261A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8" y="1706"/>
              <a:ext cx="567" cy="272"/>
            </a:xfrm>
            <a:prstGeom prst="rect">
              <a:avLst/>
            </a:prstGeom>
            <a:grpFill/>
            <a:ln w="28575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tIns="0" rIns="0" bIns="720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1" i="1">
                  <a:latin typeface="Times New Roman" panose="02020603050405020304" pitchFamily="18" charset="0"/>
                  <a:ea typeface="华文行楷" panose="02010800040101010101" pitchFamily="2" charset="-122"/>
                </a:rPr>
                <a:t>a</a:t>
              </a:r>
              <a:r>
                <a:rPr lang="en-US" altLang="zh-CN" sz="2800" b="1" baseline="-25000">
                  <a:latin typeface="Times New Roman" panose="02020603050405020304" pitchFamily="18" charset="0"/>
                  <a:ea typeface="华文行楷" panose="02010800040101010101" pitchFamily="2" charset="-122"/>
                </a:rPr>
                <a:t>2</a:t>
              </a:r>
            </a:p>
          </p:txBody>
        </p:sp>
        <p:sp>
          <p:nvSpPr>
            <p:cNvPr id="20" name="Line 77">
              <a:extLst>
                <a:ext uri="{FF2B5EF4-FFF2-40B4-BE49-F238E27FC236}">
                  <a16:creationId xmlns:a16="http://schemas.microsoft.com/office/drawing/2014/main" id="{33C5C8C3-0E42-487B-B1F4-6CD008381A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9" y="1706"/>
              <a:ext cx="0" cy="272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bIns="72000" anchor="ctr"/>
            <a:lstStyle/>
            <a:p>
              <a:endParaRPr lang="zh-CN" altLang="en-US"/>
            </a:p>
          </p:txBody>
        </p:sp>
        <p:sp>
          <p:nvSpPr>
            <p:cNvPr id="21" name="Text Box 78">
              <a:extLst>
                <a:ext uri="{FF2B5EF4-FFF2-40B4-BE49-F238E27FC236}">
                  <a16:creationId xmlns:a16="http://schemas.microsoft.com/office/drawing/2014/main" id="{CB8CA0E8-62B2-4270-AF12-CCF4ACC416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1" y="1724"/>
              <a:ext cx="567" cy="272"/>
            </a:xfrm>
            <a:prstGeom prst="rect">
              <a:avLst/>
            </a:prstGeom>
            <a:grpFill/>
            <a:ln w="28575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2000" tIns="0" rIns="0" bIns="720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1" i="1">
                  <a:latin typeface="Times New Roman" panose="02020603050405020304" pitchFamily="18" charset="0"/>
                  <a:ea typeface="华文行楷" panose="02010800040101010101" pitchFamily="2" charset="-122"/>
                </a:rPr>
                <a:t>a</a:t>
              </a:r>
              <a:r>
                <a:rPr lang="en-US" altLang="zh-CN" sz="2800" b="1" i="1" baseline="-25000">
                  <a:latin typeface="Times New Roman" panose="02020603050405020304" pitchFamily="18" charset="0"/>
                  <a:ea typeface="华文行楷" panose="02010800040101010101" pitchFamily="2" charset="-122"/>
                </a:rPr>
                <a:t>n</a:t>
              </a:r>
            </a:p>
          </p:txBody>
        </p:sp>
        <p:sp>
          <p:nvSpPr>
            <p:cNvPr id="22" name="Line 79">
              <a:extLst>
                <a:ext uri="{FF2B5EF4-FFF2-40B4-BE49-F238E27FC236}">
                  <a16:creationId xmlns:a16="http://schemas.microsoft.com/office/drawing/2014/main" id="{6EC0F593-D0DB-4F2F-A9F3-7FE793DEAE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42" y="1724"/>
              <a:ext cx="0" cy="272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bIns="72000" anchor="ctr"/>
            <a:lstStyle/>
            <a:p>
              <a:endParaRPr lang="zh-CN" altLang="en-US"/>
            </a:p>
          </p:txBody>
        </p:sp>
        <p:sp>
          <p:nvSpPr>
            <p:cNvPr id="23" name="Text Box 80">
              <a:extLst>
                <a:ext uri="{FF2B5EF4-FFF2-40B4-BE49-F238E27FC236}">
                  <a16:creationId xmlns:a16="http://schemas.microsoft.com/office/drawing/2014/main" id="{CD710779-1FFC-4424-B84F-92D7B09A49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8" y="1731"/>
              <a:ext cx="28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rgbClr val="00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latin typeface="Times New Roman" panose="02020603050405020304" pitchFamily="18" charset="0"/>
                  <a:ea typeface="华文行楷" panose="02010800040101010101" pitchFamily="2" charset="-122"/>
                </a:rPr>
                <a:t>∧</a:t>
              </a:r>
            </a:p>
          </p:txBody>
        </p:sp>
        <p:sp>
          <p:nvSpPr>
            <p:cNvPr id="24" name="Line 81">
              <a:extLst>
                <a:ext uri="{FF2B5EF4-FFF2-40B4-BE49-F238E27FC236}">
                  <a16:creationId xmlns:a16="http://schemas.microsoft.com/office/drawing/2014/main" id="{65B7F667-562B-4866-B51E-E8C1610762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7" y="1890"/>
              <a:ext cx="340" cy="0"/>
            </a:xfrm>
            <a:prstGeom prst="line">
              <a:avLst/>
            </a:prstGeom>
            <a:grpFill/>
            <a:ln w="28575">
              <a:solidFill>
                <a:srgbClr val="006666"/>
              </a:solidFill>
              <a:round/>
              <a:headEnd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bIns="36000"/>
            <a:lstStyle/>
            <a:p>
              <a:endParaRPr lang="zh-CN" altLang="en-US"/>
            </a:p>
          </p:txBody>
        </p:sp>
        <p:sp>
          <p:nvSpPr>
            <p:cNvPr id="25" name="Line 82">
              <a:extLst>
                <a:ext uri="{FF2B5EF4-FFF2-40B4-BE49-F238E27FC236}">
                  <a16:creationId xmlns:a16="http://schemas.microsoft.com/office/drawing/2014/main" id="{C28F4003-C851-4509-989B-8E96514679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18" y="1899"/>
              <a:ext cx="212" cy="0"/>
            </a:xfrm>
            <a:prstGeom prst="line">
              <a:avLst/>
            </a:prstGeom>
            <a:grpFill/>
            <a:ln w="28575">
              <a:solidFill>
                <a:srgbClr val="006666"/>
              </a:solidFill>
              <a:round/>
              <a:headEnd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bIns="36000"/>
            <a:lstStyle/>
            <a:p>
              <a:endParaRPr lang="zh-CN" altLang="en-US"/>
            </a:p>
          </p:txBody>
        </p:sp>
        <p:sp>
          <p:nvSpPr>
            <p:cNvPr id="26" name="Line 83">
              <a:extLst>
                <a:ext uri="{FF2B5EF4-FFF2-40B4-BE49-F238E27FC236}">
                  <a16:creationId xmlns:a16="http://schemas.microsoft.com/office/drawing/2014/main" id="{10C92F94-2DF2-46BC-97BF-FD4B913C6C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82" y="1907"/>
              <a:ext cx="208" cy="0"/>
            </a:xfrm>
            <a:prstGeom prst="line">
              <a:avLst/>
            </a:prstGeom>
            <a:grpFill/>
            <a:ln w="28575">
              <a:solidFill>
                <a:srgbClr val="006666"/>
              </a:solidFill>
              <a:prstDash val="dash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bIns="36000"/>
            <a:lstStyle/>
            <a:p>
              <a:endParaRPr lang="zh-CN" altLang="en-US"/>
            </a:p>
          </p:txBody>
        </p:sp>
        <p:sp>
          <p:nvSpPr>
            <p:cNvPr id="27" name="Text Box 84">
              <a:extLst>
                <a:ext uri="{FF2B5EF4-FFF2-40B4-BE49-F238E27FC236}">
                  <a16:creationId xmlns:a16="http://schemas.microsoft.com/office/drawing/2014/main" id="{568E9BCD-433A-44B7-928C-60B4E586A3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7" y="1724"/>
              <a:ext cx="567" cy="272"/>
            </a:xfrm>
            <a:prstGeom prst="rect">
              <a:avLst/>
            </a:prstGeom>
            <a:grpFill/>
            <a:ln w="28575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2000" tIns="0" rIns="0" bIns="720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1" i="1">
                  <a:latin typeface="Times New Roman" panose="02020603050405020304" pitchFamily="18" charset="0"/>
                  <a:ea typeface="华文行楷" panose="02010800040101010101" pitchFamily="2" charset="-122"/>
                </a:rPr>
                <a:t>a</a:t>
              </a:r>
              <a:r>
                <a:rPr lang="en-US" altLang="zh-CN" sz="2800" b="1" i="1" baseline="-25000">
                  <a:latin typeface="Times New Roman" panose="02020603050405020304" pitchFamily="18" charset="0"/>
                  <a:ea typeface="华文行楷" panose="02010800040101010101" pitchFamily="2" charset="-122"/>
                </a:rPr>
                <a:t>i</a:t>
              </a:r>
            </a:p>
          </p:txBody>
        </p:sp>
        <p:sp>
          <p:nvSpPr>
            <p:cNvPr id="28" name="Line 85">
              <a:extLst>
                <a:ext uri="{FF2B5EF4-FFF2-40B4-BE49-F238E27FC236}">
                  <a16:creationId xmlns:a16="http://schemas.microsoft.com/office/drawing/2014/main" id="{3AA2985B-75AA-4BDC-8951-89B6880659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8" y="1724"/>
              <a:ext cx="0" cy="272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bIns="72000" anchor="ctr"/>
            <a:lstStyle/>
            <a:p>
              <a:endParaRPr lang="zh-CN" altLang="en-US"/>
            </a:p>
          </p:txBody>
        </p:sp>
        <p:sp>
          <p:nvSpPr>
            <p:cNvPr id="29" name="Line 86">
              <a:extLst>
                <a:ext uri="{FF2B5EF4-FFF2-40B4-BE49-F238E27FC236}">
                  <a16:creationId xmlns:a16="http://schemas.microsoft.com/office/drawing/2014/main" id="{7B3F6778-BA65-4592-9A37-8063A285D1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40" y="1908"/>
              <a:ext cx="181" cy="0"/>
            </a:xfrm>
            <a:prstGeom prst="line">
              <a:avLst/>
            </a:prstGeom>
            <a:grpFill/>
            <a:ln w="28575">
              <a:solidFill>
                <a:srgbClr val="006666"/>
              </a:solidFill>
              <a:round/>
              <a:headEnd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bIns="36000"/>
            <a:lstStyle/>
            <a:p>
              <a:endParaRPr lang="zh-CN" altLang="en-US"/>
            </a:p>
          </p:txBody>
        </p:sp>
        <p:sp>
          <p:nvSpPr>
            <p:cNvPr id="30" name="Line 87">
              <a:extLst>
                <a:ext uri="{FF2B5EF4-FFF2-40B4-BE49-F238E27FC236}">
                  <a16:creationId xmlns:a16="http://schemas.microsoft.com/office/drawing/2014/main" id="{3EE84502-654F-410F-9409-96F3BB4FCE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34" y="1908"/>
              <a:ext cx="212" cy="0"/>
            </a:xfrm>
            <a:prstGeom prst="line">
              <a:avLst/>
            </a:prstGeom>
            <a:grpFill/>
            <a:ln w="28575">
              <a:solidFill>
                <a:srgbClr val="006666"/>
              </a:solidFill>
              <a:round/>
              <a:headEnd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bIns="36000"/>
            <a:lstStyle/>
            <a:p>
              <a:endParaRPr lang="zh-CN" altLang="en-US"/>
            </a:p>
          </p:txBody>
        </p:sp>
        <p:sp>
          <p:nvSpPr>
            <p:cNvPr id="31" name="Line 88">
              <a:extLst>
                <a:ext uri="{FF2B5EF4-FFF2-40B4-BE49-F238E27FC236}">
                  <a16:creationId xmlns:a16="http://schemas.microsoft.com/office/drawing/2014/main" id="{BAD8202F-EDDF-4E12-9CC7-036E31D935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37" y="1908"/>
              <a:ext cx="181" cy="0"/>
            </a:xfrm>
            <a:prstGeom prst="line">
              <a:avLst/>
            </a:prstGeom>
            <a:grpFill/>
            <a:ln w="28575">
              <a:solidFill>
                <a:srgbClr val="006666"/>
              </a:solidFill>
              <a:round/>
              <a:headEnd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bIns="36000"/>
            <a:lstStyle/>
            <a:p>
              <a:endParaRPr lang="zh-CN" altLang="en-US"/>
            </a:p>
          </p:txBody>
        </p:sp>
      </p:grpSp>
      <p:grpSp>
        <p:nvGrpSpPr>
          <p:cNvPr id="32" name="Group 101">
            <a:extLst>
              <a:ext uri="{FF2B5EF4-FFF2-40B4-BE49-F238E27FC236}">
                <a16:creationId xmlns:a16="http://schemas.microsoft.com/office/drawing/2014/main" id="{1ED63323-8659-4318-A22E-1833D4B12D18}"/>
              </a:ext>
            </a:extLst>
          </p:cNvPr>
          <p:cNvGrpSpPr>
            <a:grpSpLocks/>
          </p:cNvGrpSpPr>
          <p:nvPr/>
        </p:nvGrpSpPr>
        <p:grpSpPr bwMode="auto">
          <a:xfrm>
            <a:off x="428051" y="4745879"/>
            <a:ext cx="4454525" cy="577850"/>
            <a:chOff x="517" y="2753"/>
            <a:chExt cx="2806" cy="364"/>
          </a:xfrm>
        </p:grpSpPr>
        <p:graphicFrame>
          <p:nvGraphicFramePr>
            <p:cNvPr id="33" name="Object 94">
              <a:extLst>
                <a:ext uri="{FF2B5EF4-FFF2-40B4-BE49-F238E27FC236}">
                  <a16:creationId xmlns:a16="http://schemas.microsoft.com/office/drawing/2014/main" id="{CFC2C452-FD68-4855-8E48-88DC4B07BB5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7" y="2781"/>
            <a:ext cx="336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205" name="Clip" r:id="rId4" imgW="861365" imgH="844906" progId="MS_ClipArt_Gallery.5">
                    <p:embed/>
                  </p:oleObj>
                </mc:Choice>
                <mc:Fallback>
                  <p:oleObj name="Clip" r:id="rId4" imgW="861365" imgH="844906" progId="MS_ClipArt_Gallery.5">
                    <p:embed/>
                    <p:pic>
                      <p:nvPicPr>
                        <p:cNvPr id="28685" name="Object 94">
                          <a:extLst>
                            <a:ext uri="{FF2B5EF4-FFF2-40B4-BE49-F238E27FC236}">
                              <a16:creationId xmlns:a16="http://schemas.microsoft.com/office/drawing/2014/main" id="{07A41668-AA58-4CC8-B35D-34B43AFCB09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7" y="2781"/>
                          <a:ext cx="336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" name="Text Box 95">
              <a:extLst>
                <a:ext uri="{FF2B5EF4-FFF2-40B4-BE49-F238E27FC236}">
                  <a16:creationId xmlns:a16="http://schemas.microsoft.com/office/drawing/2014/main" id="{F959F049-4D32-434A-A052-589B2541AE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0" y="2753"/>
              <a:ext cx="235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zh-CN" altLang="en-US" sz="2400" b="1">
                  <a:solidFill>
                    <a:srgbClr val="00206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链栈需要加头结点吗？</a:t>
              </a:r>
            </a:p>
          </p:txBody>
        </p:sp>
      </p:grpSp>
      <p:grpSp>
        <p:nvGrpSpPr>
          <p:cNvPr id="35" name="Group 100">
            <a:extLst>
              <a:ext uri="{FF2B5EF4-FFF2-40B4-BE49-F238E27FC236}">
                <a16:creationId xmlns:a16="http://schemas.microsoft.com/office/drawing/2014/main" id="{EDFD2831-7154-4001-AC9D-E94B74F6B757}"/>
              </a:ext>
            </a:extLst>
          </p:cNvPr>
          <p:cNvGrpSpPr>
            <a:grpSpLocks/>
          </p:cNvGrpSpPr>
          <p:nvPr/>
        </p:nvGrpSpPr>
        <p:grpSpPr bwMode="auto">
          <a:xfrm>
            <a:off x="588389" y="1645491"/>
            <a:ext cx="6137275" cy="533400"/>
            <a:chOff x="562" y="1648"/>
            <a:chExt cx="3866" cy="336"/>
          </a:xfrm>
        </p:grpSpPr>
        <p:sp>
          <p:nvSpPr>
            <p:cNvPr id="36" name="Text Box 92">
              <a:extLst>
                <a:ext uri="{FF2B5EF4-FFF2-40B4-BE49-F238E27FC236}">
                  <a16:creationId xmlns:a16="http://schemas.microsoft.com/office/drawing/2014/main" id="{53E0A1D8-7E47-4C4E-B2F3-42C43F0B40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4" y="1650"/>
              <a:ext cx="350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zh-CN" altLang="en-US" sz="28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如何改造链表实现栈的链接存储？</a:t>
              </a:r>
            </a:p>
          </p:txBody>
        </p:sp>
        <p:graphicFrame>
          <p:nvGraphicFramePr>
            <p:cNvPr id="37" name="Object 99">
              <a:extLst>
                <a:ext uri="{FF2B5EF4-FFF2-40B4-BE49-F238E27FC236}">
                  <a16:creationId xmlns:a16="http://schemas.microsoft.com/office/drawing/2014/main" id="{0331D3AD-CA7D-4D2A-9BE4-A8AE425DCCA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62" y="1648"/>
            <a:ext cx="336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206" name="Clip" r:id="rId6" imgW="861365" imgH="844906" progId="MS_ClipArt_Gallery.5">
                    <p:embed/>
                  </p:oleObj>
                </mc:Choice>
                <mc:Fallback>
                  <p:oleObj name="Clip" r:id="rId6" imgW="861365" imgH="844906" progId="MS_ClipArt_Gallery.5">
                    <p:embed/>
                    <p:pic>
                      <p:nvPicPr>
                        <p:cNvPr id="28684" name="Object 99">
                          <a:extLst>
                            <a:ext uri="{FF2B5EF4-FFF2-40B4-BE49-F238E27FC236}">
                              <a16:creationId xmlns:a16="http://schemas.microsoft.com/office/drawing/2014/main" id="{5BE9A38B-70A0-491E-B474-CD0167E5919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2" y="1648"/>
                          <a:ext cx="336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8" name="Group 105">
            <a:extLst>
              <a:ext uri="{FF2B5EF4-FFF2-40B4-BE49-F238E27FC236}">
                <a16:creationId xmlns:a16="http://schemas.microsoft.com/office/drawing/2014/main" id="{CC5F41B0-F5D0-4DB8-BD08-797787F22712}"/>
              </a:ext>
            </a:extLst>
          </p:cNvPr>
          <p:cNvGrpSpPr>
            <a:grpSpLocks/>
          </p:cNvGrpSpPr>
          <p:nvPr/>
        </p:nvGrpSpPr>
        <p:grpSpPr bwMode="auto">
          <a:xfrm>
            <a:off x="442339" y="3891804"/>
            <a:ext cx="4454525" cy="577850"/>
            <a:chOff x="462" y="2698"/>
            <a:chExt cx="2806" cy="364"/>
          </a:xfrm>
        </p:grpSpPr>
        <p:graphicFrame>
          <p:nvGraphicFramePr>
            <p:cNvPr id="39" name="Object 103">
              <a:extLst>
                <a:ext uri="{FF2B5EF4-FFF2-40B4-BE49-F238E27FC236}">
                  <a16:creationId xmlns:a16="http://schemas.microsoft.com/office/drawing/2014/main" id="{46972D37-965A-42AE-8C37-A2A28B58B63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2" y="2726"/>
            <a:ext cx="336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207" name="Clip" r:id="rId7" imgW="861365" imgH="844906" progId="MS_ClipArt_Gallery.5">
                    <p:embed/>
                  </p:oleObj>
                </mc:Choice>
                <mc:Fallback>
                  <p:oleObj name="Clip" r:id="rId7" imgW="861365" imgH="844906" progId="MS_ClipArt_Gallery.5">
                    <p:embed/>
                    <p:pic>
                      <p:nvPicPr>
                        <p:cNvPr id="28681" name="Object 103">
                          <a:extLst>
                            <a:ext uri="{FF2B5EF4-FFF2-40B4-BE49-F238E27FC236}">
                              <a16:creationId xmlns:a16="http://schemas.microsoft.com/office/drawing/2014/main" id="{1C180458-5307-4DCF-89ED-B5F950C832A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2" y="2726"/>
                          <a:ext cx="336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" name="Text Box 104">
              <a:extLst>
                <a:ext uri="{FF2B5EF4-FFF2-40B4-BE49-F238E27FC236}">
                  <a16:creationId xmlns:a16="http://schemas.microsoft.com/office/drawing/2014/main" id="{DEF32C49-7ED6-40FF-AB72-13B3186F1B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5" y="2698"/>
              <a:ext cx="235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zh-CN" altLang="en-US" sz="24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将哪一端作为栈顶？</a:t>
              </a:r>
            </a:p>
          </p:txBody>
        </p:sp>
      </p:grpSp>
      <p:sp>
        <p:nvSpPr>
          <p:cNvPr id="41" name="Text Box 106">
            <a:extLst>
              <a:ext uri="{FF2B5EF4-FFF2-40B4-BE49-F238E27FC236}">
                <a16:creationId xmlns:a16="http://schemas.microsoft.com/office/drawing/2014/main" id="{24E98EB2-74C7-4F75-90CC-5E5ECA8B3B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2514" y="3887041"/>
            <a:ext cx="49625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b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将链头作为栈顶，方便操作。</a:t>
            </a:r>
          </a:p>
        </p:txBody>
      </p:sp>
      <p:sp>
        <p:nvSpPr>
          <p:cNvPr id="42" name="Text Box 107">
            <a:extLst>
              <a:ext uri="{FF2B5EF4-FFF2-40B4-BE49-F238E27FC236}">
                <a16:creationId xmlns:a16="http://schemas.microsoft.com/office/drawing/2014/main" id="{870BB70A-BF8D-4659-96A3-436CAEA02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7314" y="4756991"/>
            <a:ext cx="420846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b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链栈不需要附设头结点。</a:t>
            </a:r>
          </a:p>
        </p:txBody>
      </p:sp>
    </p:spTree>
    <p:extLst>
      <p:ext uri="{BB962C8B-B14F-4D97-AF65-F5344CB8AC3E}">
        <p14:creationId xmlns:p14="http://schemas.microsoft.com/office/powerpoint/2010/main" val="2848514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0" name="标题 13">
            <a:extLst>
              <a:ext uri="{FF2B5EF4-FFF2-40B4-BE49-F238E27FC236}">
                <a16:creationId xmlns:a16="http://schemas.microsoft.com/office/drawing/2014/main" id="{385DC77F-9CA5-4129-AEFC-B45F54502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3" y="393709"/>
            <a:ext cx="8229600" cy="396479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3.1.2  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栈的链式存储结构及实现</a:t>
            </a: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——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链栈</a:t>
            </a:r>
          </a:p>
        </p:txBody>
      </p:sp>
      <p:sp>
        <p:nvSpPr>
          <p:cNvPr id="43" name="Text Box 5">
            <a:extLst>
              <a:ext uri="{FF2B5EF4-FFF2-40B4-BE49-F238E27FC236}">
                <a16:creationId xmlns:a16="http://schemas.microsoft.com/office/drawing/2014/main" id="{2719171E-A0EE-47F9-B244-BBA485FB0A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3308" y="2898163"/>
            <a:ext cx="9429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latin typeface="Times New Roman" panose="02020603050405020304" pitchFamily="18" charset="0"/>
              </a:rPr>
              <a:t>栈顶</a:t>
            </a:r>
          </a:p>
        </p:txBody>
      </p:sp>
      <p:sp>
        <p:nvSpPr>
          <p:cNvPr id="44" name="Text Box 6">
            <a:extLst>
              <a:ext uri="{FF2B5EF4-FFF2-40B4-BE49-F238E27FC236}">
                <a16:creationId xmlns:a16="http://schemas.microsoft.com/office/drawing/2014/main" id="{6F4096C4-BBC6-4CC9-B947-305FEEC3DE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6008" y="5511188"/>
            <a:ext cx="9429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latin typeface="Times New Roman" panose="02020603050405020304" pitchFamily="18" charset="0"/>
              </a:rPr>
              <a:t>栈底</a:t>
            </a:r>
          </a:p>
        </p:txBody>
      </p:sp>
      <p:sp>
        <p:nvSpPr>
          <p:cNvPr id="45" name="Text Box 10">
            <a:extLst>
              <a:ext uri="{FF2B5EF4-FFF2-40B4-BE49-F238E27FC236}">
                <a16:creationId xmlns:a16="http://schemas.microsoft.com/office/drawing/2014/main" id="{71DFCD99-6AD6-4B60-885A-D2A782ED2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395" y="1472588"/>
            <a:ext cx="4953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8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链栈：</a:t>
            </a:r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栈的链接存储结构</a:t>
            </a:r>
          </a:p>
        </p:txBody>
      </p:sp>
      <p:grpSp>
        <p:nvGrpSpPr>
          <p:cNvPr id="46" name="Group 12">
            <a:extLst>
              <a:ext uri="{FF2B5EF4-FFF2-40B4-BE49-F238E27FC236}">
                <a16:creationId xmlns:a16="http://schemas.microsoft.com/office/drawing/2014/main" id="{B9E18A39-0876-4B6F-9E40-483E19EDD0DF}"/>
              </a:ext>
            </a:extLst>
          </p:cNvPr>
          <p:cNvGrpSpPr>
            <a:grpSpLocks/>
          </p:cNvGrpSpPr>
          <p:nvPr/>
        </p:nvGrpSpPr>
        <p:grpSpPr bwMode="auto">
          <a:xfrm>
            <a:off x="6266570" y="2672738"/>
            <a:ext cx="1690688" cy="3276600"/>
            <a:chOff x="372" y="1922"/>
            <a:chExt cx="1065" cy="2064"/>
          </a:xfrm>
          <a:noFill/>
        </p:grpSpPr>
        <p:sp>
          <p:nvSpPr>
            <p:cNvPr id="47" name="Line 13">
              <a:extLst>
                <a:ext uri="{FF2B5EF4-FFF2-40B4-BE49-F238E27FC236}">
                  <a16:creationId xmlns:a16="http://schemas.microsoft.com/office/drawing/2014/main" id="{C6FE4DBC-8CD3-44C8-9336-041497AF1C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8" y="2210"/>
              <a:ext cx="431" cy="0"/>
            </a:xfrm>
            <a:prstGeom prst="line">
              <a:avLst/>
            </a:prstGeom>
            <a:grpFill/>
            <a:ln w="28575">
              <a:solidFill>
                <a:srgbClr val="006666"/>
              </a:solidFill>
              <a:round/>
              <a:headEnd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bIns="36000"/>
            <a:lstStyle/>
            <a:p>
              <a:endParaRPr lang="zh-CN" altLang="en-US"/>
            </a:p>
          </p:txBody>
        </p:sp>
        <p:sp>
          <p:nvSpPr>
            <p:cNvPr id="48" name="Text Box 14">
              <a:extLst>
                <a:ext uri="{FF2B5EF4-FFF2-40B4-BE49-F238E27FC236}">
                  <a16:creationId xmlns:a16="http://schemas.microsoft.com/office/drawing/2014/main" id="{D3455603-3646-4678-8987-DB9C783EE3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2" y="1922"/>
              <a:ext cx="480" cy="29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360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1">
                  <a:latin typeface="Times New Roman" panose="02020603050405020304" pitchFamily="18" charset="0"/>
                </a:rPr>
                <a:t>top</a:t>
              </a:r>
            </a:p>
          </p:txBody>
        </p:sp>
        <p:sp>
          <p:nvSpPr>
            <p:cNvPr id="49" name="Text Box 15">
              <a:extLst>
                <a:ext uri="{FF2B5EF4-FFF2-40B4-BE49-F238E27FC236}">
                  <a16:creationId xmlns:a16="http://schemas.microsoft.com/office/drawing/2014/main" id="{430539D7-23AB-4125-B351-4A77B74A9B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8" y="2035"/>
              <a:ext cx="567" cy="272"/>
            </a:xfrm>
            <a:prstGeom prst="rect">
              <a:avLst/>
            </a:prstGeom>
            <a:grpFill/>
            <a:ln w="28575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tIns="0" rIns="0" bIns="720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  <a:ea typeface="华文行楷" panose="02010800040101010101" pitchFamily="2" charset="-122"/>
                </a:rPr>
                <a:t>a</a:t>
              </a:r>
              <a:r>
                <a:rPr lang="en-US" altLang="zh-CN" sz="2800" b="1" i="1" baseline="-25000" dirty="0">
                  <a:latin typeface="Times New Roman" panose="02020603050405020304" pitchFamily="18" charset="0"/>
                  <a:ea typeface="华文行楷" panose="02010800040101010101" pitchFamily="2" charset="-122"/>
                </a:rPr>
                <a:t>n</a:t>
              </a:r>
            </a:p>
          </p:txBody>
        </p:sp>
        <p:sp>
          <p:nvSpPr>
            <p:cNvPr id="50" name="Line 16">
              <a:extLst>
                <a:ext uri="{FF2B5EF4-FFF2-40B4-BE49-F238E27FC236}">
                  <a16:creationId xmlns:a16="http://schemas.microsoft.com/office/drawing/2014/main" id="{6F4931B4-1E91-4C25-97FA-6E4F8B7DDA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9" y="2035"/>
              <a:ext cx="0" cy="272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bIns="72000" anchor="ctr"/>
            <a:lstStyle/>
            <a:p>
              <a:endParaRPr lang="zh-CN" altLang="en-US"/>
            </a:p>
          </p:txBody>
        </p:sp>
        <p:sp>
          <p:nvSpPr>
            <p:cNvPr id="51" name="Text Box 17">
              <a:extLst>
                <a:ext uri="{FF2B5EF4-FFF2-40B4-BE49-F238E27FC236}">
                  <a16:creationId xmlns:a16="http://schemas.microsoft.com/office/drawing/2014/main" id="{DBAAC464-2E97-4747-B261-1050BF5E3E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7" y="2549"/>
              <a:ext cx="567" cy="272"/>
            </a:xfrm>
            <a:prstGeom prst="rect">
              <a:avLst/>
            </a:prstGeom>
            <a:grpFill/>
            <a:ln w="28575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720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1" i="1">
                  <a:latin typeface="Times New Roman" panose="02020603050405020304" pitchFamily="18" charset="0"/>
                  <a:ea typeface="华文行楷" panose="02010800040101010101" pitchFamily="2" charset="-122"/>
                </a:rPr>
                <a:t>a</a:t>
              </a:r>
              <a:r>
                <a:rPr lang="en-US" altLang="zh-CN" sz="2800" b="1" i="1" baseline="-25000">
                  <a:latin typeface="Times New Roman" panose="02020603050405020304" pitchFamily="18" charset="0"/>
                  <a:ea typeface="华文行楷" panose="02010800040101010101" pitchFamily="2" charset="-122"/>
                </a:rPr>
                <a:t>n</a:t>
              </a:r>
              <a:r>
                <a:rPr lang="en-US" altLang="zh-CN" sz="2800" b="1" baseline="-25000">
                  <a:latin typeface="Times New Roman" panose="02020603050405020304" pitchFamily="18" charset="0"/>
                  <a:ea typeface="华文行楷" panose="02010800040101010101" pitchFamily="2" charset="-122"/>
                </a:rPr>
                <a:t>-1</a:t>
              </a:r>
            </a:p>
          </p:txBody>
        </p:sp>
        <p:sp>
          <p:nvSpPr>
            <p:cNvPr id="52" name="Line 18">
              <a:extLst>
                <a:ext uri="{FF2B5EF4-FFF2-40B4-BE49-F238E27FC236}">
                  <a16:creationId xmlns:a16="http://schemas.microsoft.com/office/drawing/2014/main" id="{10370A4C-4782-42DE-9C13-55E3883322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8" y="2549"/>
              <a:ext cx="0" cy="272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bIns="72000" anchor="ctr"/>
            <a:lstStyle/>
            <a:p>
              <a:endParaRPr lang="zh-CN" altLang="en-US"/>
            </a:p>
          </p:txBody>
        </p:sp>
        <p:sp>
          <p:nvSpPr>
            <p:cNvPr id="53" name="Text Box 19">
              <a:extLst>
                <a:ext uri="{FF2B5EF4-FFF2-40B4-BE49-F238E27FC236}">
                  <a16:creationId xmlns:a16="http://schemas.microsoft.com/office/drawing/2014/main" id="{86073965-A755-4C35-B55E-3EAED13FC7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7" y="3691"/>
              <a:ext cx="567" cy="272"/>
            </a:xfrm>
            <a:prstGeom prst="rect">
              <a:avLst/>
            </a:prstGeom>
            <a:grpFill/>
            <a:ln w="28575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2000" tIns="0" rIns="0" bIns="720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1" i="1">
                  <a:latin typeface="Times New Roman" panose="02020603050405020304" pitchFamily="18" charset="0"/>
                  <a:ea typeface="华文行楷" panose="02010800040101010101" pitchFamily="2" charset="-122"/>
                </a:rPr>
                <a:t>a</a:t>
              </a:r>
              <a:r>
                <a:rPr lang="en-US" altLang="zh-CN" sz="2800" b="1" baseline="-25000">
                  <a:latin typeface="Times New Roman" panose="02020603050405020304" pitchFamily="18" charset="0"/>
                  <a:ea typeface="华文行楷" panose="02010800040101010101" pitchFamily="2" charset="-122"/>
                </a:rPr>
                <a:t>1</a:t>
              </a:r>
            </a:p>
          </p:txBody>
        </p:sp>
        <p:sp>
          <p:nvSpPr>
            <p:cNvPr id="54" name="Line 20">
              <a:extLst>
                <a:ext uri="{FF2B5EF4-FFF2-40B4-BE49-F238E27FC236}">
                  <a16:creationId xmlns:a16="http://schemas.microsoft.com/office/drawing/2014/main" id="{6D202B7F-19BA-41B4-9114-831BBD717F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8" y="3691"/>
              <a:ext cx="0" cy="272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bIns="72000" anchor="ctr"/>
            <a:lstStyle/>
            <a:p>
              <a:endParaRPr lang="zh-CN" altLang="en-US"/>
            </a:p>
          </p:txBody>
        </p:sp>
        <p:sp>
          <p:nvSpPr>
            <p:cNvPr id="55" name="Text Box 21">
              <a:extLst>
                <a:ext uri="{FF2B5EF4-FFF2-40B4-BE49-F238E27FC236}">
                  <a16:creationId xmlns:a16="http://schemas.microsoft.com/office/drawing/2014/main" id="{3A260607-03D2-474A-A498-6469994BF0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4" y="3698"/>
              <a:ext cx="28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rgbClr val="00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latin typeface="Times New Roman" panose="02020603050405020304" pitchFamily="18" charset="0"/>
                  <a:ea typeface="华文行楷" panose="02010800040101010101" pitchFamily="2" charset="-122"/>
                </a:rPr>
                <a:t>∧</a:t>
              </a:r>
            </a:p>
          </p:txBody>
        </p:sp>
        <p:sp>
          <p:nvSpPr>
            <p:cNvPr id="56" name="Line 22">
              <a:extLst>
                <a:ext uri="{FF2B5EF4-FFF2-40B4-BE49-F238E27FC236}">
                  <a16:creationId xmlns:a16="http://schemas.microsoft.com/office/drawing/2014/main" id="{8EE1870F-2261-48FB-8891-6E66B48BC4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39" y="2259"/>
              <a:ext cx="1" cy="270"/>
            </a:xfrm>
            <a:prstGeom prst="line">
              <a:avLst/>
            </a:prstGeom>
            <a:grpFill/>
            <a:ln w="28575">
              <a:solidFill>
                <a:srgbClr val="006666"/>
              </a:solidFill>
              <a:round/>
              <a:headEnd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bIns="36000"/>
            <a:lstStyle/>
            <a:p>
              <a:endParaRPr lang="zh-CN" altLang="en-US"/>
            </a:p>
          </p:txBody>
        </p:sp>
        <p:sp>
          <p:nvSpPr>
            <p:cNvPr id="57" name="Line 23">
              <a:extLst>
                <a:ext uri="{FF2B5EF4-FFF2-40B4-BE49-F238E27FC236}">
                  <a16:creationId xmlns:a16="http://schemas.microsoft.com/office/drawing/2014/main" id="{F00114BB-0DD0-4F8A-A552-5D32376D45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39" y="2744"/>
              <a:ext cx="1" cy="270"/>
            </a:xfrm>
            <a:prstGeom prst="line">
              <a:avLst/>
            </a:prstGeom>
            <a:grpFill/>
            <a:ln w="28575">
              <a:solidFill>
                <a:srgbClr val="006666"/>
              </a:solidFill>
              <a:round/>
              <a:headEnd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bIns="36000"/>
            <a:lstStyle/>
            <a:p>
              <a:endParaRPr lang="zh-CN" altLang="en-US"/>
            </a:p>
          </p:txBody>
        </p:sp>
        <p:sp>
          <p:nvSpPr>
            <p:cNvPr id="58" name="Line 24">
              <a:extLst>
                <a:ext uri="{FF2B5EF4-FFF2-40B4-BE49-F238E27FC236}">
                  <a16:creationId xmlns:a16="http://schemas.microsoft.com/office/drawing/2014/main" id="{22F4531E-366B-412C-B54F-3B85577A4B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41" y="3409"/>
              <a:ext cx="1" cy="270"/>
            </a:xfrm>
            <a:prstGeom prst="line">
              <a:avLst/>
            </a:prstGeom>
            <a:grpFill/>
            <a:ln w="28575">
              <a:solidFill>
                <a:srgbClr val="006666"/>
              </a:solidFill>
              <a:round/>
              <a:headEnd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bIns="36000"/>
            <a:lstStyle/>
            <a:p>
              <a:endParaRPr lang="zh-CN" altLang="en-US"/>
            </a:p>
          </p:txBody>
        </p:sp>
        <p:sp>
          <p:nvSpPr>
            <p:cNvPr id="59" name="Line 25">
              <a:extLst>
                <a:ext uri="{FF2B5EF4-FFF2-40B4-BE49-F238E27FC236}">
                  <a16:creationId xmlns:a16="http://schemas.microsoft.com/office/drawing/2014/main" id="{7EF51A04-BDBF-466E-B6F0-4188E31EE6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41" y="3059"/>
              <a:ext cx="0" cy="292"/>
            </a:xfrm>
            <a:prstGeom prst="line">
              <a:avLst/>
            </a:prstGeom>
            <a:grpFill/>
            <a:ln w="28575">
              <a:solidFill>
                <a:srgbClr val="006666"/>
              </a:solidFill>
              <a:prstDash val="dash"/>
              <a:round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bIns="36000"/>
            <a:lstStyle/>
            <a:p>
              <a:endParaRPr lang="zh-CN" altLang="en-US"/>
            </a:p>
          </p:txBody>
        </p:sp>
      </p:grpSp>
      <p:sp>
        <p:nvSpPr>
          <p:cNvPr id="60" name="Text Box 53">
            <a:extLst>
              <a:ext uri="{FF2B5EF4-FFF2-40B4-BE49-F238E27FC236}">
                <a16:creationId xmlns:a16="http://schemas.microsoft.com/office/drawing/2014/main" id="{B6CFEDD1-FB22-4337-848F-156D99065B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6408" y="4430101"/>
            <a:ext cx="5099050" cy="461962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b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两种示意图在内存中对应同一种状态</a:t>
            </a:r>
          </a:p>
        </p:txBody>
      </p:sp>
      <p:grpSp>
        <p:nvGrpSpPr>
          <p:cNvPr id="61" name="Group 80">
            <a:extLst>
              <a:ext uri="{FF2B5EF4-FFF2-40B4-BE49-F238E27FC236}">
                <a16:creationId xmlns:a16="http://schemas.microsoft.com/office/drawing/2014/main" id="{49DCD881-907F-47A7-B408-9294C48CE8C1}"/>
              </a:ext>
            </a:extLst>
          </p:cNvPr>
          <p:cNvGrpSpPr>
            <a:grpSpLocks/>
          </p:cNvGrpSpPr>
          <p:nvPr/>
        </p:nvGrpSpPr>
        <p:grpSpPr bwMode="auto">
          <a:xfrm>
            <a:off x="659520" y="2656863"/>
            <a:ext cx="5160963" cy="647700"/>
            <a:chOff x="2034" y="2206"/>
            <a:chExt cx="3251" cy="408"/>
          </a:xfrm>
          <a:noFill/>
        </p:grpSpPr>
        <p:sp>
          <p:nvSpPr>
            <p:cNvPr id="62" name="Line 56">
              <a:extLst>
                <a:ext uri="{FF2B5EF4-FFF2-40B4-BE49-F238E27FC236}">
                  <a16:creationId xmlns:a16="http://schemas.microsoft.com/office/drawing/2014/main" id="{45386725-C848-446F-A615-2C46019B7A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0" y="2494"/>
              <a:ext cx="431" cy="0"/>
            </a:xfrm>
            <a:prstGeom prst="line">
              <a:avLst/>
            </a:prstGeom>
            <a:grpFill/>
            <a:ln w="28575">
              <a:solidFill>
                <a:srgbClr val="006666"/>
              </a:solidFill>
              <a:round/>
              <a:headEnd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bIns="36000"/>
            <a:lstStyle/>
            <a:p>
              <a:endParaRPr lang="zh-CN" altLang="en-US"/>
            </a:p>
          </p:txBody>
        </p:sp>
        <p:sp>
          <p:nvSpPr>
            <p:cNvPr id="63" name="Text Box 57">
              <a:extLst>
                <a:ext uri="{FF2B5EF4-FFF2-40B4-BE49-F238E27FC236}">
                  <a16:creationId xmlns:a16="http://schemas.microsoft.com/office/drawing/2014/main" id="{4E630CEA-A736-4830-8A7C-7BDCA0BA94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34" y="2206"/>
              <a:ext cx="480" cy="29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360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1">
                  <a:latin typeface="Times New Roman" panose="02020603050405020304" pitchFamily="18" charset="0"/>
                </a:rPr>
                <a:t>top</a:t>
              </a:r>
            </a:p>
          </p:txBody>
        </p:sp>
        <p:sp>
          <p:nvSpPr>
            <p:cNvPr id="64" name="Text Box 59">
              <a:extLst>
                <a:ext uri="{FF2B5EF4-FFF2-40B4-BE49-F238E27FC236}">
                  <a16:creationId xmlns:a16="http://schemas.microsoft.com/office/drawing/2014/main" id="{AFC039FE-D6C2-4BA1-A6E9-34CF41E53E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8" y="2319"/>
              <a:ext cx="567" cy="272"/>
            </a:xfrm>
            <a:prstGeom prst="rect">
              <a:avLst/>
            </a:prstGeom>
            <a:grpFill/>
            <a:ln w="28575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tIns="0" rIns="0" bIns="720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1" i="1">
                  <a:latin typeface="Times New Roman" panose="02020603050405020304" pitchFamily="18" charset="0"/>
                  <a:ea typeface="华文行楷" panose="02010800040101010101" pitchFamily="2" charset="-122"/>
                </a:rPr>
                <a:t>a</a:t>
              </a:r>
              <a:r>
                <a:rPr lang="en-US" altLang="zh-CN" sz="2800" b="1" baseline="-25000">
                  <a:latin typeface="Times New Roman" panose="02020603050405020304" pitchFamily="18" charset="0"/>
                  <a:ea typeface="华文行楷" panose="02010800040101010101" pitchFamily="2" charset="-122"/>
                </a:rPr>
                <a:t>1</a:t>
              </a:r>
            </a:p>
          </p:txBody>
        </p:sp>
        <p:sp>
          <p:nvSpPr>
            <p:cNvPr id="65" name="Line 60">
              <a:extLst>
                <a:ext uri="{FF2B5EF4-FFF2-40B4-BE49-F238E27FC236}">
                  <a16:creationId xmlns:a16="http://schemas.microsoft.com/office/drawing/2014/main" id="{2D5AC291-4B53-42CB-8E5D-1CD8E0C9E7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9" y="2319"/>
              <a:ext cx="0" cy="272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bIns="72000" anchor="ctr"/>
            <a:lstStyle/>
            <a:p>
              <a:endParaRPr lang="zh-CN" altLang="en-US"/>
            </a:p>
          </p:txBody>
        </p:sp>
        <p:sp>
          <p:nvSpPr>
            <p:cNvPr id="66" name="Text Box 65">
              <a:extLst>
                <a:ext uri="{FF2B5EF4-FFF2-40B4-BE49-F238E27FC236}">
                  <a16:creationId xmlns:a16="http://schemas.microsoft.com/office/drawing/2014/main" id="{19FA1614-7FF0-492F-B54F-77339B33BB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86" y="2318"/>
              <a:ext cx="567" cy="272"/>
            </a:xfrm>
            <a:prstGeom prst="rect">
              <a:avLst/>
            </a:prstGeom>
            <a:grpFill/>
            <a:ln w="28575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720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1" i="1">
                  <a:latin typeface="Times New Roman" panose="02020603050405020304" pitchFamily="18" charset="0"/>
                  <a:ea typeface="华文行楷" panose="02010800040101010101" pitchFamily="2" charset="-122"/>
                </a:rPr>
                <a:t>a</a:t>
              </a:r>
              <a:r>
                <a:rPr lang="en-US" altLang="zh-CN" sz="2800" b="1" i="1" baseline="-25000">
                  <a:latin typeface="Times New Roman" panose="02020603050405020304" pitchFamily="18" charset="0"/>
                  <a:ea typeface="华文行楷" panose="02010800040101010101" pitchFamily="2" charset="-122"/>
                </a:rPr>
                <a:t>n</a:t>
              </a:r>
              <a:r>
                <a:rPr lang="en-US" altLang="zh-CN" sz="2800" b="1" baseline="-25000">
                  <a:latin typeface="Times New Roman" panose="02020603050405020304" pitchFamily="18" charset="0"/>
                  <a:ea typeface="华文行楷" panose="02010800040101010101" pitchFamily="2" charset="-122"/>
                </a:rPr>
                <a:t>-1</a:t>
              </a:r>
            </a:p>
          </p:txBody>
        </p:sp>
        <p:sp>
          <p:nvSpPr>
            <p:cNvPr id="67" name="Line 66">
              <a:extLst>
                <a:ext uri="{FF2B5EF4-FFF2-40B4-BE49-F238E27FC236}">
                  <a16:creationId xmlns:a16="http://schemas.microsoft.com/office/drawing/2014/main" id="{0347899E-AA94-4206-B819-E27B5D62C2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5" y="2318"/>
              <a:ext cx="0" cy="272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bIns="72000" anchor="ctr"/>
            <a:lstStyle/>
            <a:p>
              <a:endParaRPr lang="zh-CN" altLang="en-US"/>
            </a:p>
          </p:txBody>
        </p:sp>
        <p:sp>
          <p:nvSpPr>
            <p:cNvPr id="68" name="Text Box 67">
              <a:extLst>
                <a:ext uri="{FF2B5EF4-FFF2-40B4-BE49-F238E27FC236}">
                  <a16:creationId xmlns:a16="http://schemas.microsoft.com/office/drawing/2014/main" id="{99D1F2DC-9207-4CED-BD3C-E462000852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5" y="2319"/>
              <a:ext cx="567" cy="272"/>
            </a:xfrm>
            <a:prstGeom prst="rect">
              <a:avLst/>
            </a:prstGeom>
            <a:grpFill/>
            <a:ln w="28575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2000" tIns="0" rIns="0" bIns="720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1" i="1">
                  <a:latin typeface="Times New Roman" panose="02020603050405020304" pitchFamily="18" charset="0"/>
                  <a:ea typeface="华文行楷" panose="02010800040101010101" pitchFamily="2" charset="-122"/>
                </a:rPr>
                <a:t>a</a:t>
              </a:r>
              <a:r>
                <a:rPr lang="en-US" altLang="zh-CN" sz="2800" b="1" i="1" baseline="-25000">
                  <a:latin typeface="Times New Roman" panose="02020603050405020304" pitchFamily="18" charset="0"/>
                  <a:ea typeface="华文行楷" panose="02010800040101010101" pitchFamily="2" charset="-122"/>
                </a:rPr>
                <a:t>n</a:t>
              </a:r>
            </a:p>
          </p:txBody>
        </p:sp>
        <p:sp>
          <p:nvSpPr>
            <p:cNvPr id="69" name="Line 68">
              <a:extLst>
                <a:ext uri="{FF2B5EF4-FFF2-40B4-BE49-F238E27FC236}">
                  <a16:creationId xmlns:a16="http://schemas.microsoft.com/office/drawing/2014/main" id="{A728152B-5B4E-4614-8A3B-F5540F68E3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6" y="2319"/>
              <a:ext cx="0" cy="272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bIns="72000" anchor="ctr"/>
            <a:lstStyle/>
            <a:p>
              <a:endParaRPr lang="zh-CN" altLang="en-US"/>
            </a:p>
          </p:txBody>
        </p:sp>
        <p:sp>
          <p:nvSpPr>
            <p:cNvPr id="70" name="Text Box 69">
              <a:extLst>
                <a:ext uri="{FF2B5EF4-FFF2-40B4-BE49-F238E27FC236}">
                  <a16:creationId xmlns:a16="http://schemas.microsoft.com/office/drawing/2014/main" id="{7A58F534-8FDC-48D5-A6D6-3FC72F7E5E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7" y="2326"/>
              <a:ext cx="28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rgbClr val="00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latin typeface="Times New Roman" panose="02020603050405020304" pitchFamily="18" charset="0"/>
                  <a:ea typeface="华文行楷" panose="02010800040101010101" pitchFamily="2" charset="-122"/>
                </a:rPr>
                <a:t>∧</a:t>
              </a:r>
            </a:p>
          </p:txBody>
        </p:sp>
        <p:sp>
          <p:nvSpPr>
            <p:cNvPr id="71" name="Line 72">
              <a:extLst>
                <a:ext uri="{FF2B5EF4-FFF2-40B4-BE49-F238E27FC236}">
                  <a16:creationId xmlns:a16="http://schemas.microsoft.com/office/drawing/2014/main" id="{C400B1EF-EBD0-4009-A766-96DEBD4800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71" y="2520"/>
              <a:ext cx="208" cy="0"/>
            </a:xfrm>
            <a:prstGeom prst="line">
              <a:avLst/>
            </a:prstGeom>
            <a:grpFill/>
            <a:ln w="28575">
              <a:solidFill>
                <a:srgbClr val="006666"/>
              </a:solidFill>
              <a:prstDash val="dash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bIns="36000"/>
            <a:lstStyle/>
            <a:p>
              <a:endParaRPr lang="zh-CN" altLang="en-US"/>
            </a:p>
          </p:txBody>
        </p:sp>
        <p:sp>
          <p:nvSpPr>
            <p:cNvPr id="72" name="Line 75">
              <a:extLst>
                <a:ext uri="{FF2B5EF4-FFF2-40B4-BE49-F238E27FC236}">
                  <a16:creationId xmlns:a16="http://schemas.microsoft.com/office/drawing/2014/main" id="{65647404-211D-48F8-8E9F-5E177C175B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29" y="2521"/>
              <a:ext cx="181" cy="0"/>
            </a:xfrm>
            <a:prstGeom prst="line">
              <a:avLst/>
            </a:prstGeom>
            <a:grpFill/>
            <a:ln w="28575">
              <a:solidFill>
                <a:srgbClr val="006666"/>
              </a:solidFill>
              <a:round/>
              <a:headEnd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bIns="36000"/>
            <a:lstStyle/>
            <a:p>
              <a:endParaRPr lang="zh-CN" altLang="en-US"/>
            </a:p>
          </p:txBody>
        </p:sp>
        <p:sp>
          <p:nvSpPr>
            <p:cNvPr id="73" name="Line 78">
              <a:extLst>
                <a:ext uri="{FF2B5EF4-FFF2-40B4-BE49-F238E27FC236}">
                  <a16:creationId xmlns:a16="http://schemas.microsoft.com/office/drawing/2014/main" id="{E3BEF6D2-297C-4CD8-8031-FA080B5FF2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8" y="2503"/>
              <a:ext cx="340" cy="0"/>
            </a:xfrm>
            <a:prstGeom prst="line">
              <a:avLst/>
            </a:prstGeom>
            <a:grpFill/>
            <a:ln w="28575">
              <a:solidFill>
                <a:srgbClr val="006666"/>
              </a:solidFill>
              <a:round/>
              <a:headEnd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bIns="36000"/>
            <a:lstStyle/>
            <a:p>
              <a:endParaRPr lang="zh-CN" altLang="en-US"/>
            </a:p>
          </p:txBody>
        </p:sp>
        <p:sp>
          <p:nvSpPr>
            <p:cNvPr id="74" name="Line 79">
              <a:extLst>
                <a:ext uri="{FF2B5EF4-FFF2-40B4-BE49-F238E27FC236}">
                  <a16:creationId xmlns:a16="http://schemas.microsoft.com/office/drawing/2014/main" id="{51459C60-9A7A-44BA-B11A-17814D0785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9" y="2512"/>
              <a:ext cx="340" cy="0"/>
            </a:xfrm>
            <a:prstGeom prst="line">
              <a:avLst/>
            </a:prstGeom>
            <a:grpFill/>
            <a:ln w="28575">
              <a:solidFill>
                <a:srgbClr val="006666"/>
              </a:solidFill>
              <a:round/>
              <a:headEnd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bIns="36000"/>
            <a:lstStyle/>
            <a:p>
              <a:endParaRPr lang="zh-CN" altLang="en-US"/>
            </a:p>
          </p:txBody>
        </p:sp>
      </p:grpSp>
      <p:sp>
        <p:nvSpPr>
          <p:cNvPr id="75" name="Text Box 81">
            <a:extLst>
              <a:ext uri="{FF2B5EF4-FFF2-40B4-BE49-F238E27FC236}">
                <a16:creationId xmlns:a16="http://schemas.microsoft.com/office/drawing/2014/main" id="{014F6684-1BEF-4AE7-B29C-C678036212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8045" y="3352188"/>
            <a:ext cx="9429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latin typeface="Times New Roman" panose="02020603050405020304" pitchFamily="18" charset="0"/>
              </a:rPr>
              <a:t>栈顶</a:t>
            </a:r>
          </a:p>
        </p:txBody>
      </p:sp>
      <p:sp>
        <p:nvSpPr>
          <p:cNvPr id="76" name="Text Box 82">
            <a:extLst>
              <a:ext uri="{FF2B5EF4-FFF2-40B4-BE49-F238E27FC236}">
                <a16:creationId xmlns:a16="http://schemas.microsoft.com/office/drawing/2014/main" id="{1ED86AEA-6D6D-4271-983C-28BB91340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9433" y="3382351"/>
            <a:ext cx="7540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latin typeface="Times New Roman" panose="02020603050405020304" pitchFamily="18" charset="0"/>
              </a:rPr>
              <a:t>栈底</a:t>
            </a:r>
          </a:p>
        </p:txBody>
      </p:sp>
    </p:spTree>
    <p:extLst>
      <p:ext uri="{BB962C8B-B14F-4D97-AF65-F5344CB8AC3E}">
        <p14:creationId xmlns:p14="http://schemas.microsoft.com/office/powerpoint/2010/main" val="2435798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60" grpId="0" animBg="1"/>
      <p:bldP spid="75" grpId="0"/>
      <p:bldP spid="7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0" name="标题 13">
            <a:extLst>
              <a:ext uri="{FF2B5EF4-FFF2-40B4-BE49-F238E27FC236}">
                <a16:creationId xmlns:a16="http://schemas.microsoft.com/office/drawing/2014/main" id="{385DC77F-9CA5-4129-AEFC-B45F54502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3" y="393709"/>
            <a:ext cx="8229600" cy="396479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3.1.2  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栈的链式存储结构及实现</a:t>
            </a: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——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链栈</a:t>
            </a:r>
          </a:p>
        </p:txBody>
      </p:sp>
      <p:sp>
        <p:nvSpPr>
          <p:cNvPr id="37" name="Text Box 8">
            <a:extLst>
              <a:ext uri="{FF2B5EF4-FFF2-40B4-BE49-F238E27FC236}">
                <a16:creationId xmlns:a16="http://schemas.microsoft.com/office/drawing/2014/main" id="{3B729739-CF78-4C90-96BC-4A1C93B544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650" y="1905709"/>
            <a:ext cx="6537325" cy="4431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>
              <a:defRPr/>
            </a:pP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template &lt;class T&gt;</a:t>
            </a:r>
          </a:p>
          <a:p>
            <a:pPr eaLnBrk="1" hangingPunct="1">
              <a:defRPr/>
            </a:pP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class </a:t>
            </a:r>
            <a:r>
              <a:rPr lang="en-US" altLang="zh-CN" sz="24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LinkStack</a:t>
            </a:r>
            <a:endParaRPr lang="en-US" altLang="zh-CN" sz="24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{</a:t>
            </a:r>
          </a:p>
          <a:p>
            <a:pPr eaLnBrk="1" hangingPunct="1">
              <a:defRPr/>
            </a:pP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Node&lt;T&gt; *top;             //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栈顶指针</a:t>
            </a:r>
          </a:p>
          <a:p>
            <a:pPr eaLnBrk="1" hangingPunct="1">
              <a:defRPr/>
            </a:pP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public:</a:t>
            </a:r>
          </a:p>
          <a:p>
            <a:pPr eaLnBrk="1" hangingPunct="1">
              <a:defRPr/>
            </a:pP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</a:t>
            </a:r>
            <a:r>
              <a:rPr lang="en-US" altLang="zh-CN" sz="24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LinkStack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 );              //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构造函数</a:t>
            </a:r>
          </a:p>
          <a:p>
            <a:pPr eaLnBrk="1" hangingPunct="1">
              <a:defRPr/>
            </a:pP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~</a:t>
            </a:r>
            <a:r>
              <a:rPr lang="en-US" altLang="zh-CN" sz="24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LinkStack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 );             //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析构函数</a:t>
            </a:r>
          </a:p>
          <a:p>
            <a:pPr eaLnBrk="1" hangingPunct="1">
              <a:defRPr/>
            </a:pP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void Push(T x);            //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入栈</a:t>
            </a:r>
          </a:p>
          <a:p>
            <a:pPr eaLnBrk="1" hangingPunct="1">
              <a:defRPr/>
            </a:pP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 Pop( );                 //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出栈</a:t>
            </a:r>
          </a:p>
          <a:p>
            <a:pPr eaLnBrk="1" hangingPunct="1">
              <a:defRPr/>
            </a:pP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 Top( );                 //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取栈顶元素（元素不出栈）</a:t>
            </a:r>
          </a:p>
          <a:p>
            <a:pPr eaLnBrk="1" hangingPunct="1">
              <a:defRPr/>
            </a:pP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bool Empty( );            //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判断链栈是否为空栈</a:t>
            </a:r>
          </a:p>
          <a:p>
            <a:pPr eaLnBrk="1" hangingPunct="1">
              <a:defRPr/>
            </a:pP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}; </a:t>
            </a:r>
            <a:endParaRPr lang="zh-CN" altLang="en-US" sz="24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4F756F4B-180D-42B9-BF36-9C7E21380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941" y="1137206"/>
            <a:ext cx="3548536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362822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6pPr>
            <a:lvl7pPr marL="725645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7pPr>
            <a:lvl8pPr marL="1088468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8pPr>
            <a:lvl9pPr marL="1451290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ker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链栈的类模板</a:t>
            </a:r>
            <a:endParaRPr lang="zh-CN" altLang="en-US" sz="2800" kern="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2473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0" name="标题 13">
            <a:extLst>
              <a:ext uri="{FF2B5EF4-FFF2-40B4-BE49-F238E27FC236}">
                <a16:creationId xmlns:a16="http://schemas.microsoft.com/office/drawing/2014/main" id="{385DC77F-9CA5-4129-AEFC-B45F54502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3" y="393709"/>
            <a:ext cx="8229600" cy="396479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3.1  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操作受限的线性表</a:t>
            </a: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——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栈</a:t>
            </a: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59C49724-A871-46EF-984A-554DD467B687}"/>
              </a:ext>
            </a:extLst>
          </p:cNvPr>
          <p:cNvSpPr txBox="1">
            <a:spLocks noChangeArrowheads="1"/>
          </p:cNvSpPr>
          <p:nvPr/>
        </p:nvSpPr>
        <p:spPr>
          <a:xfrm>
            <a:off x="316706" y="1187451"/>
            <a:ext cx="8229600" cy="1008063"/>
          </a:xfrm>
          <a:prstGeom prst="rect">
            <a:avLst/>
          </a:prstGeom>
        </p:spPr>
        <p:txBody>
          <a:bodyPr/>
          <a:lstStyle>
            <a:lvl1pPr marL="271463" indent="-2714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panose="05000000000000000000" pitchFamily="2" charset="2"/>
              <a:buChar char="n"/>
              <a:defRPr kumimoji="1" sz="1575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1pPr>
            <a:lvl2pPr marL="589360" indent="-226219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175">
                <a:solidFill>
                  <a:schemeClr val="tx1"/>
                </a:solidFill>
                <a:latin typeface="+mn-lt"/>
                <a:ea typeface="+mn-ea"/>
              </a:defRPr>
            </a:lvl2pPr>
            <a:lvl3pPr marL="906066" indent="-1809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875">
                <a:solidFill>
                  <a:schemeClr val="tx1"/>
                </a:solidFill>
                <a:latin typeface="+mn-lt"/>
                <a:ea typeface="+mn-ea"/>
              </a:defRPr>
            </a:lvl3pPr>
            <a:lvl4pPr marL="1269206" indent="-1809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1575">
                <a:solidFill>
                  <a:schemeClr val="tx1"/>
                </a:solidFill>
                <a:latin typeface="+mn-lt"/>
                <a:ea typeface="+mn-ea"/>
              </a:defRPr>
            </a:lvl4pPr>
            <a:lvl5pPr marL="1632347" indent="-1809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1575">
                <a:solidFill>
                  <a:schemeClr val="tx1"/>
                </a:solidFill>
                <a:latin typeface="+mn-lt"/>
                <a:ea typeface="+mn-ea"/>
              </a:defRPr>
            </a:lvl5pPr>
            <a:lvl6pPr marL="1995524" indent="-18141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87">
                <a:solidFill>
                  <a:schemeClr val="tx1"/>
                </a:solidFill>
                <a:latin typeface="+mn-lt"/>
                <a:ea typeface="+mn-ea"/>
              </a:defRPr>
            </a:lvl6pPr>
            <a:lvl7pPr marL="2358347" indent="-18141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87">
                <a:solidFill>
                  <a:schemeClr val="tx1"/>
                </a:solidFill>
                <a:latin typeface="+mn-lt"/>
                <a:ea typeface="+mn-ea"/>
              </a:defRPr>
            </a:lvl7pPr>
            <a:lvl8pPr marL="2721169" indent="-18141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87">
                <a:solidFill>
                  <a:schemeClr val="tx1"/>
                </a:solidFill>
                <a:latin typeface="+mn-lt"/>
                <a:ea typeface="+mn-ea"/>
              </a:defRPr>
            </a:lvl8pPr>
            <a:lvl9pPr marL="3083991" indent="-18141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87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zh-CN" altLang="en-US" sz="28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栈的逻辑结构</a:t>
            </a:r>
          </a:p>
          <a:p>
            <a:pPr lvl="1" eaLnBrk="1" hangingPunct="1">
              <a:defRPr/>
            </a:pPr>
            <a:r>
              <a:rPr lang="zh-CN" altLang="en-US" sz="2800" b="1" kern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栈：</a:t>
            </a:r>
            <a:r>
              <a:rPr lang="zh-CN" altLang="en-US" sz="28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限定仅在</a:t>
            </a:r>
            <a:r>
              <a:rPr lang="zh-CN" altLang="en-US" sz="2800" b="1" kern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表尾</a:t>
            </a:r>
            <a:r>
              <a:rPr lang="zh-CN" altLang="en-US" sz="28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进行插入和删除操作的</a:t>
            </a:r>
            <a:r>
              <a:rPr lang="zh-CN" altLang="en-US" sz="2800" b="1" kern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线性表</a:t>
            </a:r>
            <a:r>
              <a:rPr lang="zh-CN" altLang="en-US" sz="28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lvl="1" eaLnBrk="1" hangingPunct="1">
              <a:defRPr/>
            </a:pPr>
            <a:r>
              <a:rPr lang="zh-CN" altLang="en-US" sz="2800" b="1" kern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空栈：</a:t>
            </a:r>
            <a:r>
              <a:rPr lang="zh-CN" altLang="en-US" sz="28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不含任何数据元素的栈。</a:t>
            </a:r>
          </a:p>
          <a:p>
            <a:pPr lvl="1" eaLnBrk="1" hangingPunct="1">
              <a:defRPr/>
            </a:pPr>
            <a:r>
              <a:rPr lang="zh-CN" altLang="en-US" sz="28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允许插入和删除的一端称为栈顶，另一端称为栈底。</a:t>
            </a:r>
          </a:p>
        </p:txBody>
      </p:sp>
      <p:sp>
        <p:nvSpPr>
          <p:cNvPr id="23" name="Text Box 4">
            <a:extLst>
              <a:ext uri="{FF2B5EF4-FFF2-40B4-BE49-F238E27FC236}">
                <a16:creationId xmlns:a16="http://schemas.microsoft.com/office/drawing/2014/main" id="{0599DE34-8DD2-499E-9CE7-B319FE527D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9933" y="4282234"/>
            <a:ext cx="3689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b="1" dirty="0">
                <a:solidFill>
                  <a:srgbClr val="00206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b="1" i="1" dirty="0">
                <a:solidFill>
                  <a:srgbClr val="00206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b="1" baseline="-25000" dirty="0">
                <a:solidFill>
                  <a:srgbClr val="00206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b="1" i="1" dirty="0">
                <a:solidFill>
                  <a:srgbClr val="00206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b="1" baseline="-25000" dirty="0">
                <a:solidFill>
                  <a:srgbClr val="00206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b="1" dirty="0">
                <a:solidFill>
                  <a:srgbClr val="002060"/>
                </a:solidFill>
                <a:latin typeface="宋体" panose="02010600030101010101" pitchFamily="2" charset="-122"/>
              </a:rPr>
              <a:t>……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b="1" i="1" dirty="0">
                <a:solidFill>
                  <a:srgbClr val="00206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b="1" i="1" baseline="-25000" dirty="0">
                <a:solidFill>
                  <a:srgbClr val="002060"/>
                </a:solidFill>
                <a:latin typeface="Times New Roman" panose="02020603050405020304" pitchFamily="18" charset="0"/>
              </a:rPr>
              <a:t>n</a:t>
            </a:r>
            <a:r>
              <a:rPr lang="zh-CN" altLang="en-US" b="1" dirty="0">
                <a:solidFill>
                  <a:srgbClr val="002060"/>
                </a:solidFill>
                <a:latin typeface="Times New Roman" panose="02020603050405020304" pitchFamily="18" charset="0"/>
              </a:rPr>
              <a:t>）</a:t>
            </a:r>
          </a:p>
        </p:txBody>
      </p:sp>
      <p:grpSp>
        <p:nvGrpSpPr>
          <p:cNvPr id="24" name="Group 5">
            <a:extLst>
              <a:ext uri="{FF2B5EF4-FFF2-40B4-BE49-F238E27FC236}">
                <a16:creationId xmlns:a16="http://schemas.microsoft.com/office/drawing/2014/main" id="{2590BB9C-87A6-4CA1-98E1-066F8B5D3D10}"/>
              </a:ext>
            </a:extLst>
          </p:cNvPr>
          <p:cNvGrpSpPr>
            <a:grpSpLocks/>
          </p:cNvGrpSpPr>
          <p:nvPr/>
        </p:nvGrpSpPr>
        <p:grpSpPr bwMode="auto">
          <a:xfrm>
            <a:off x="5279758" y="4985457"/>
            <a:ext cx="796925" cy="817563"/>
            <a:chOff x="2710" y="1905"/>
            <a:chExt cx="502" cy="515"/>
          </a:xfrm>
        </p:grpSpPr>
        <p:sp>
          <p:nvSpPr>
            <p:cNvPr id="25" name="Line 6">
              <a:extLst>
                <a:ext uri="{FF2B5EF4-FFF2-40B4-BE49-F238E27FC236}">
                  <a16:creationId xmlns:a16="http://schemas.microsoft.com/office/drawing/2014/main" id="{E42DA693-21A5-4CB2-9F22-A0D96172C3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65" y="1905"/>
              <a:ext cx="0" cy="227"/>
            </a:xfrm>
            <a:prstGeom prst="line">
              <a:avLst/>
            </a:prstGeom>
            <a:noFill/>
            <a:ln w="28575">
              <a:solidFill>
                <a:srgbClr val="006666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solidFill>
                  <a:srgbClr val="002060"/>
                </a:solidFill>
              </a:endParaRPr>
            </a:p>
          </p:txBody>
        </p:sp>
        <p:sp>
          <p:nvSpPr>
            <p:cNvPr id="26" name="Rectangle 7">
              <a:extLst>
                <a:ext uri="{FF2B5EF4-FFF2-40B4-BE49-F238E27FC236}">
                  <a16:creationId xmlns:a16="http://schemas.microsoft.com/office/drawing/2014/main" id="{6E5AFDFE-583D-488C-9D0E-37CD0AA6C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0" y="2132"/>
              <a:ext cx="5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None/>
              </a:pPr>
              <a:r>
                <a:rPr lang="zh-CN" altLang="en-US" sz="24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栈顶</a:t>
              </a:r>
            </a:p>
          </p:txBody>
        </p:sp>
      </p:grpSp>
      <p:grpSp>
        <p:nvGrpSpPr>
          <p:cNvPr id="27" name="Group 8">
            <a:extLst>
              <a:ext uri="{FF2B5EF4-FFF2-40B4-BE49-F238E27FC236}">
                <a16:creationId xmlns:a16="http://schemas.microsoft.com/office/drawing/2014/main" id="{EE800A88-CCD2-42CC-A64F-C0C2159F764C}"/>
              </a:ext>
            </a:extLst>
          </p:cNvPr>
          <p:cNvGrpSpPr>
            <a:grpSpLocks/>
          </p:cNvGrpSpPr>
          <p:nvPr/>
        </p:nvGrpSpPr>
        <p:grpSpPr bwMode="auto">
          <a:xfrm>
            <a:off x="3082563" y="4985457"/>
            <a:ext cx="796925" cy="817563"/>
            <a:chOff x="1377" y="1897"/>
            <a:chExt cx="502" cy="515"/>
          </a:xfrm>
        </p:grpSpPr>
        <p:sp>
          <p:nvSpPr>
            <p:cNvPr id="28" name="Line 9">
              <a:extLst>
                <a:ext uri="{FF2B5EF4-FFF2-40B4-BE49-F238E27FC236}">
                  <a16:creationId xmlns:a16="http://schemas.microsoft.com/office/drawing/2014/main" id="{4EE1E55B-4E5F-4EEC-988B-185FD1A06A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2" y="1897"/>
              <a:ext cx="0" cy="227"/>
            </a:xfrm>
            <a:prstGeom prst="line">
              <a:avLst/>
            </a:prstGeom>
            <a:noFill/>
            <a:ln w="28575">
              <a:solidFill>
                <a:srgbClr val="006666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solidFill>
                  <a:srgbClr val="002060"/>
                </a:solidFill>
              </a:endParaRPr>
            </a:p>
          </p:txBody>
        </p:sp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4F74227E-F929-436A-A7F6-BC877D22CE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7" y="2124"/>
              <a:ext cx="5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栈底</a:t>
              </a:r>
              <a:endParaRPr kumimoji="1"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7503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0" name="标题 13">
            <a:extLst>
              <a:ext uri="{FF2B5EF4-FFF2-40B4-BE49-F238E27FC236}">
                <a16:creationId xmlns:a16="http://schemas.microsoft.com/office/drawing/2014/main" id="{385DC77F-9CA5-4129-AEFC-B45F54502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3" y="393709"/>
            <a:ext cx="8229600" cy="396479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3.1.2  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栈的链式存储结构及实现</a:t>
            </a: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——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链栈</a:t>
            </a:r>
          </a:p>
        </p:txBody>
      </p:sp>
      <p:sp>
        <p:nvSpPr>
          <p:cNvPr id="5" name="Text Box 54">
            <a:extLst>
              <a:ext uri="{FF2B5EF4-FFF2-40B4-BE49-F238E27FC236}">
                <a16:creationId xmlns:a16="http://schemas.microsoft.com/office/drawing/2014/main" id="{94041368-6B13-4637-AA16-C4D9762816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4995" y="1858367"/>
            <a:ext cx="4419600" cy="4585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defRPr/>
            </a:pPr>
            <a:r>
              <a:rPr lang="zh-CN" altLang="en-US" sz="28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算法描述：</a:t>
            </a:r>
          </a:p>
          <a:p>
            <a:pPr eaLnBrk="1" hangingPunct="1">
              <a:defRPr/>
            </a:pP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template&lt;class T&gt; </a:t>
            </a:r>
          </a:p>
          <a:p>
            <a:pPr eaLnBrk="1" hangingPunct="1">
              <a:defRPr/>
            </a:pP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void </a:t>
            </a:r>
            <a:r>
              <a:rPr lang="en-US" altLang="zh-CN" sz="24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LinkStack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&lt;T&gt;::Push(T x)</a:t>
            </a:r>
          </a:p>
          <a:p>
            <a:pPr eaLnBrk="1" hangingPunct="1">
              <a:defRPr/>
            </a:pP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{</a:t>
            </a:r>
          </a:p>
          <a:p>
            <a:pPr eaLnBrk="1" hangingPunct="1">
              <a:defRPr/>
            </a:pP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	s=new Node&lt;T&gt;;    </a:t>
            </a:r>
          </a:p>
          <a:p>
            <a:pPr eaLnBrk="1" hangingPunct="1">
              <a:defRPr/>
            </a:pP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	s-&gt;data = x;     	</a:t>
            </a:r>
          </a:p>
          <a:p>
            <a:pPr eaLnBrk="1" hangingPunct="1">
              <a:defRPr/>
            </a:pP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//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申请一个数据域为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x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的结点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</a:t>
            </a:r>
          </a:p>
          <a:p>
            <a:pPr eaLnBrk="1" hangingPunct="1">
              <a:defRPr/>
            </a:pP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	s-&gt;next = top; </a:t>
            </a:r>
          </a:p>
          <a:p>
            <a:pPr eaLnBrk="1" hangingPunct="1">
              <a:defRPr/>
            </a:pP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	top=s;           	</a:t>
            </a:r>
          </a:p>
          <a:p>
            <a:pPr eaLnBrk="1" hangingPunct="1">
              <a:defRPr/>
            </a:pP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//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将结点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插在栈顶</a:t>
            </a:r>
          </a:p>
          <a:p>
            <a:pPr eaLnBrk="1" hangingPunct="1">
              <a:defRPr/>
            </a:pP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}</a:t>
            </a:r>
            <a:r>
              <a:rPr lang="en-US" altLang="zh-CN" sz="24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zh-CN" altLang="en-US" sz="240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6" name="Group 27">
            <a:extLst>
              <a:ext uri="{FF2B5EF4-FFF2-40B4-BE49-F238E27FC236}">
                <a16:creationId xmlns:a16="http://schemas.microsoft.com/office/drawing/2014/main" id="{BEAA025A-0242-42C1-B3CF-BDFB74321E4D}"/>
              </a:ext>
            </a:extLst>
          </p:cNvPr>
          <p:cNvGrpSpPr>
            <a:grpSpLocks/>
          </p:cNvGrpSpPr>
          <p:nvPr/>
        </p:nvGrpSpPr>
        <p:grpSpPr bwMode="auto">
          <a:xfrm>
            <a:off x="436371" y="3370253"/>
            <a:ext cx="1328737" cy="463550"/>
            <a:chOff x="270" y="1878"/>
            <a:chExt cx="837" cy="292"/>
          </a:xfrm>
        </p:grpSpPr>
        <p:sp>
          <p:nvSpPr>
            <p:cNvPr id="7" name="Line 3">
              <a:extLst>
                <a:ext uri="{FF2B5EF4-FFF2-40B4-BE49-F238E27FC236}">
                  <a16:creationId xmlns:a16="http://schemas.microsoft.com/office/drawing/2014/main" id="{702A32D0-64B2-49CF-A706-7F08FA763F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6" y="2051"/>
              <a:ext cx="431" cy="0"/>
            </a:xfrm>
            <a:prstGeom prst="line">
              <a:avLst/>
            </a:prstGeom>
            <a:noFill/>
            <a:ln w="28575">
              <a:solidFill>
                <a:srgbClr val="006666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bIns="36000"/>
            <a:lstStyle/>
            <a:p>
              <a:endParaRPr lang="zh-CN" altLang="en-US"/>
            </a:p>
          </p:txBody>
        </p:sp>
        <p:sp>
          <p:nvSpPr>
            <p:cNvPr id="8" name="Text Box 4">
              <a:extLst>
                <a:ext uri="{FF2B5EF4-FFF2-40B4-BE49-F238E27FC236}">
                  <a16:creationId xmlns:a16="http://schemas.microsoft.com/office/drawing/2014/main" id="{57EC5D95-9850-4F82-B769-0341CD5059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" y="1878"/>
              <a:ext cx="480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360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1">
                  <a:latin typeface="Times New Roman" panose="02020603050405020304" pitchFamily="18" charset="0"/>
                </a:rPr>
                <a:t>top</a:t>
              </a:r>
            </a:p>
          </p:txBody>
        </p:sp>
      </p:grpSp>
      <p:sp>
        <p:nvSpPr>
          <p:cNvPr id="9" name="Text Box 5">
            <a:extLst>
              <a:ext uri="{FF2B5EF4-FFF2-40B4-BE49-F238E27FC236}">
                <a16:creationId xmlns:a16="http://schemas.microsoft.com/office/drawing/2014/main" id="{296392BB-CDC9-4514-A664-09BCBA6B83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1146" y="3367078"/>
            <a:ext cx="900112" cy="431800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tIns="0" rIns="0" bIns="7200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i="1">
                <a:latin typeface="Times New Roman" panose="02020603050405020304" pitchFamily="18" charset="0"/>
                <a:ea typeface="华文行楷" panose="02010800040101010101" pitchFamily="2" charset="-122"/>
              </a:rPr>
              <a:t>a</a:t>
            </a:r>
            <a:r>
              <a:rPr lang="en-US" altLang="zh-CN" sz="2800" b="1" i="1" baseline="-25000">
                <a:latin typeface="Times New Roman" panose="02020603050405020304" pitchFamily="18" charset="0"/>
                <a:ea typeface="华文行楷" panose="02010800040101010101" pitchFamily="2" charset="-122"/>
              </a:rPr>
              <a:t>n</a:t>
            </a:r>
          </a:p>
        </p:txBody>
      </p:sp>
      <p:sp>
        <p:nvSpPr>
          <p:cNvPr id="10" name="Line 6">
            <a:extLst>
              <a:ext uri="{FF2B5EF4-FFF2-40B4-BE49-F238E27FC236}">
                <a16:creationId xmlns:a16="http://schemas.microsoft.com/office/drawing/2014/main" id="{D2D1D9EF-3309-4D00-80E5-6F10C7E18C41}"/>
              </a:ext>
            </a:extLst>
          </p:cNvPr>
          <p:cNvSpPr>
            <a:spLocks noChangeShapeType="1"/>
          </p:cNvSpPr>
          <p:nvPr/>
        </p:nvSpPr>
        <p:spPr bwMode="auto">
          <a:xfrm>
            <a:off x="2352483" y="3367078"/>
            <a:ext cx="0" cy="4318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bIns="72000" anchor="ctr"/>
          <a:lstStyle/>
          <a:p>
            <a:endParaRPr lang="zh-CN" altLang="en-US"/>
          </a:p>
        </p:txBody>
      </p:sp>
      <p:sp>
        <p:nvSpPr>
          <p:cNvPr id="11" name="Text Box 7">
            <a:extLst>
              <a:ext uri="{FF2B5EF4-FFF2-40B4-BE49-F238E27FC236}">
                <a16:creationId xmlns:a16="http://schemas.microsoft.com/office/drawing/2014/main" id="{53F5F020-BE3B-4BD9-A25E-A64354FE67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558" y="4183053"/>
            <a:ext cx="900113" cy="431800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lIns="0" tIns="0" rIns="0" bIns="7200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i="1" dirty="0">
                <a:latin typeface="Times New Roman" panose="02020603050405020304" pitchFamily="18" charset="0"/>
                <a:ea typeface="华文行楷" panose="02010800040101010101" pitchFamily="2" charset="-122"/>
              </a:rPr>
              <a:t>a</a:t>
            </a:r>
            <a:r>
              <a:rPr lang="en-US" altLang="zh-CN" sz="2800" b="1" i="1" baseline="-25000" dirty="0">
                <a:latin typeface="Times New Roman" panose="02020603050405020304" pitchFamily="18" charset="0"/>
                <a:ea typeface="华文行楷" panose="02010800040101010101" pitchFamily="2" charset="-122"/>
              </a:rPr>
              <a:t>n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华文行楷" panose="02010800040101010101" pitchFamily="2" charset="-122"/>
              </a:rPr>
              <a:t>-1</a:t>
            </a:r>
          </a:p>
        </p:txBody>
      </p:sp>
      <p:sp>
        <p:nvSpPr>
          <p:cNvPr id="12" name="Line 8">
            <a:extLst>
              <a:ext uri="{FF2B5EF4-FFF2-40B4-BE49-F238E27FC236}">
                <a16:creationId xmlns:a16="http://schemas.microsoft.com/office/drawing/2014/main" id="{BA4D9D44-5590-4DEC-BA0D-A153D862316B}"/>
              </a:ext>
            </a:extLst>
          </p:cNvPr>
          <p:cNvSpPr>
            <a:spLocks noChangeShapeType="1"/>
          </p:cNvSpPr>
          <p:nvPr/>
        </p:nvSpPr>
        <p:spPr bwMode="auto">
          <a:xfrm>
            <a:off x="2350896" y="4183053"/>
            <a:ext cx="0" cy="4318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bIns="72000" anchor="ctr"/>
          <a:lstStyle/>
          <a:p>
            <a:endParaRPr lang="zh-CN" altLang="en-US"/>
          </a:p>
        </p:txBody>
      </p:sp>
      <p:sp>
        <p:nvSpPr>
          <p:cNvPr id="13" name="Text Box 9">
            <a:extLst>
              <a:ext uri="{FF2B5EF4-FFF2-40B4-BE49-F238E27FC236}">
                <a16:creationId xmlns:a16="http://schemas.microsoft.com/office/drawing/2014/main" id="{78DFBD79-1377-4D7D-8207-C4E2B126A5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558" y="5995978"/>
            <a:ext cx="900113" cy="431800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lIns="72000" tIns="0" rIns="0" bIns="7200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i="1" dirty="0">
                <a:latin typeface="Times New Roman" panose="02020603050405020304" pitchFamily="18" charset="0"/>
                <a:ea typeface="华文行楷" panose="02010800040101010101" pitchFamily="2" charset="-122"/>
              </a:rPr>
              <a:t>a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华文行楷" panose="02010800040101010101" pitchFamily="2" charset="-122"/>
              </a:rPr>
              <a:t>1</a:t>
            </a: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AAE8E031-4800-4931-8B28-8DF496AB6A01}"/>
              </a:ext>
            </a:extLst>
          </p:cNvPr>
          <p:cNvSpPr>
            <a:spLocks noChangeShapeType="1"/>
          </p:cNvSpPr>
          <p:nvPr/>
        </p:nvSpPr>
        <p:spPr bwMode="auto">
          <a:xfrm>
            <a:off x="2303271" y="5995978"/>
            <a:ext cx="0" cy="4318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bIns="72000" anchor="ctr"/>
          <a:lstStyle/>
          <a:p>
            <a:endParaRPr lang="zh-CN" altLang="en-US"/>
          </a:p>
        </p:txBody>
      </p:sp>
      <p:sp>
        <p:nvSpPr>
          <p:cNvPr id="15" name="Text Box 11">
            <a:extLst>
              <a:ext uri="{FF2B5EF4-FFF2-40B4-BE49-F238E27FC236}">
                <a16:creationId xmlns:a16="http://schemas.microsoft.com/office/drawing/2014/main" id="{47D695B5-79EE-48B4-AD76-B7FDDB4C21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5171" y="6007091"/>
            <a:ext cx="449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>
                <a:latin typeface="Times New Roman" panose="02020603050405020304" pitchFamily="18" charset="0"/>
                <a:ea typeface="华文行楷" panose="02010800040101010101" pitchFamily="2" charset="-122"/>
              </a:rPr>
              <a:t>∧</a:t>
            </a:r>
          </a:p>
        </p:txBody>
      </p:sp>
      <p:sp>
        <p:nvSpPr>
          <p:cNvPr id="16" name="Line 12">
            <a:extLst>
              <a:ext uri="{FF2B5EF4-FFF2-40B4-BE49-F238E27FC236}">
                <a16:creationId xmlns:a16="http://schemas.microsoft.com/office/drawing/2014/main" id="{A2BD43CF-0904-4EBA-AF5E-D47137C9962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58858" y="3722678"/>
            <a:ext cx="1588" cy="428625"/>
          </a:xfrm>
          <a:prstGeom prst="line">
            <a:avLst/>
          </a:prstGeom>
          <a:noFill/>
          <a:ln w="28575">
            <a:solidFill>
              <a:srgbClr val="006666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bIns="36000"/>
          <a:lstStyle/>
          <a:p>
            <a:endParaRPr lang="zh-CN" altLang="en-US"/>
          </a:p>
        </p:txBody>
      </p:sp>
      <p:sp>
        <p:nvSpPr>
          <p:cNvPr id="17" name="Line 13">
            <a:extLst>
              <a:ext uri="{FF2B5EF4-FFF2-40B4-BE49-F238E27FC236}">
                <a16:creationId xmlns:a16="http://schemas.microsoft.com/office/drawing/2014/main" id="{EDAA112C-25FC-49E8-9A71-7A4BE155373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58858" y="4492616"/>
            <a:ext cx="1588" cy="428625"/>
          </a:xfrm>
          <a:prstGeom prst="line">
            <a:avLst/>
          </a:prstGeom>
          <a:noFill/>
          <a:ln w="28575">
            <a:solidFill>
              <a:srgbClr val="006666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bIns="36000"/>
          <a:lstStyle/>
          <a:p>
            <a:endParaRPr lang="zh-CN" altLang="en-US"/>
          </a:p>
        </p:txBody>
      </p:sp>
      <p:sp>
        <p:nvSpPr>
          <p:cNvPr id="18" name="Line 14">
            <a:extLst>
              <a:ext uri="{FF2B5EF4-FFF2-40B4-BE49-F238E27FC236}">
                <a16:creationId xmlns:a16="http://schemas.microsoft.com/office/drawing/2014/main" id="{D2FEFC5A-EAB4-4E9F-93DA-08EE323C7F6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62033" y="5548303"/>
            <a:ext cx="1588" cy="428625"/>
          </a:xfrm>
          <a:prstGeom prst="line">
            <a:avLst/>
          </a:prstGeom>
          <a:noFill/>
          <a:ln w="28575">
            <a:solidFill>
              <a:srgbClr val="006666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bIns="36000"/>
          <a:lstStyle/>
          <a:p>
            <a:endParaRPr lang="zh-CN" altLang="en-US"/>
          </a:p>
        </p:txBody>
      </p:sp>
      <p:sp>
        <p:nvSpPr>
          <p:cNvPr id="19" name="Line 15">
            <a:extLst>
              <a:ext uri="{FF2B5EF4-FFF2-40B4-BE49-F238E27FC236}">
                <a16:creationId xmlns:a16="http://schemas.microsoft.com/office/drawing/2014/main" id="{3D33CB7C-578B-400B-AA48-56FF62AD8C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62033" y="4992678"/>
            <a:ext cx="0" cy="463550"/>
          </a:xfrm>
          <a:prstGeom prst="line">
            <a:avLst/>
          </a:prstGeom>
          <a:noFill/>
          <a:ln w="28575">
            <a:solidFill>
              <a:srgbClr val="006666"/>
            </a:solidFill>
            <a:prstDash val="dash"/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bIns="36000"/>
          <a:lstStyle/>
          <a:p>
            <a:endParaRPr lang="zh-CN" altLang="en-US"/>
          </a:p>
        </p:txBody>
      </p:sp>
      <p:grpSp>
        <p:nvGrpSpPr>
          <p:cNvPr id="20" name="Group 21">
            <a:extLst>
              <a:ext uri="{FF2B5EF4-FFF2-40B4-BE49-F238E27FC236}">
                <a16:creationId xmlns:a16="http://schemas.microsoft.com/office/drawing/2014/main" id="{DB4DA7EC-521F-4774-AD95-599F6B1631E2}"/>
              </a:ext>
            </a:extLst>
          </p:cNvPr>
          <p:cNvGrpSpPr>
            <a:grpSpLocks/>
          </p:cNvGrpSpPr>
          <p:nvPr/>
        </p:nvGrpSpPr>
        <p:grpSpPr bwMode="auto">
          <a:xfrm>
            <a:off x="1788921" y="2513003"/>
            <a:ext cx="1414462" cy="508000"/>
            <a:chOff x="1122" y="1338"/>
            <a:chExt cx="891" cy="320"/>
          </a:xfrm>
          <a:noFill/>
        </p:grpSpPr>
        <p:sp>
          <p:nvSpPr>
            <p:cNvPr id="21" name="Text Box 17">
              <a:extLst>
                <a:ext uri="{FF2B5EF4-FFF2-40B4-BE49-F238E27FC236}">
                  <a16:creationId xmlns:a16="http://schemas.microsoft.com/office/drawing/2014/main" id="{C4FB3373-7AEB-4D3D-B4EA-1FA37A1C50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2" y="1338"/>
              <a:ext cx="567" cy="272"/>
            </a:xfrm>
            <a:prstGeom prst="rect">
              <a:avLst/>
            </a:prstGeom>
            <a:grpFill/>
            <a:ln w="28575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tIns="0" rIns="0" bIns="720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  <a:ea typeface="华文行楷" panose="02010800040101010101" pitchFamily="2" charset="-122"/>
                </a:rPr>
                <a:t> x</a:t>
              </a:r>
              <a:endParaRPr lang="en-US" altLang="zh-CN" sz="2800" b="1" i="1" baseline="-25000" dirty="0">
                <a:latin typeface="Times New Roman" panose="02020603050405020304" pitchFamily="18" charset="0"/>
                <a:ea typeface="华文行楷" panose="02010800040101010101" pitchFamily="2" charset="-122"/>
              </a:endParaRPr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AD99A17F-2CA7-4CA3-BE3E-5DF0C3A3F3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3" y="1338"/>
              <a:ext cx="0" cy="272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bIns="72000" anchor="ctr"/>
            <a:lstStyle/>
            <a:p>
              <a:endParaRPr lang="zh-CN" alt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14FD8B40-769D-476D-BFA6-26AFCD9876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02" y="1423"/>
              <a:ext cx="299" cy="0"/>
            </a:xfrm>
            <a:prstGeom prst="line">
              <a:avLst/>
            </a:prstGeom>
            <a:grpFill/>
            <a:ln w="28575">
              <a:solidFill>
                <a:srgbClr val="006666"/>
              </a:solidFill>
              <a:round/>
              <a:headEnd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bIns="36000"/>
            <a:lstStyle/>
            <a:p>
              <a:endParaRPr lang="zh-CN" altLang="en-US"/>
            </a:p>
          </p:txBody>
        </p:sp>
        <p:sp>
          <p:nvSpPr>
            <p:cNvPr id="24" name="Text Box 20">
              <a:extLst>
                <a:ext uri="{FF2B5EF4-FFF2-40B4-BE49-F238E27FC236}">
                  <a16:creationId xmlns:a16="http://schemas.microsoft.com/office/drawing/2014/main" id="{E80A228C-273F-4969-9649-A1891DAB28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3" y="1375"/>
              <a:ext cx="170" cy="28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360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1">
                  <a:latin typeface="Times New Roman" panose="02020603050405020304" pitchFamily="18" charset="0"/>
                </a:rPr>
                <a:t>s</a:t>
              </a:r>
            </a:p>
          </p:txBody>
        </p:sp>
      </p:grpSp>
      <p:sp>
        <p:nvSpPr>
          <p:cNvPr id="25" name="Line 22">
            <a:extLst>
              <a:ext uri="{FF2B5EF4-FFF2-40B4-BE49-F238E27FC236}">
                <a16:creationId xmlns:a16="http://schemas.microsoft.com/office/drawing/2014/main" id="{B23E1E5E-90B1-4548-AB5A-C3FC9D53AB14}"/>
              </a:ext>
            </a:extLst>
          </p:cNvPr>
          <p:cNvSpPr>
            <a:spLocks noChangeShapeType="1"/>
          </p:cNvSpPr>
          <p:nvPr/>
        </p:nvSpPr>
        <p:spPr bwMode="auto">
          <a:xfrm>
            <a:off x="2554096" y="2857491"/>
            <a:ext cx="0" cy="495300"/>
          </a:xfrm>
          <a:prstGeom prst="line">
            <a:avLst/>
          </a:prstGeom>
          <a:noFill/>
          <a:ln w="28575">
            <a:solidFill>
              <a:srgbClr val="FF3300"/>
            </a:solidFill>
            <a:prstDash val="dash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pSp>
        <p:nvGrpSpPr>
          <p:cNvPr id="26" name="Group 30">
            <a:extLst>
              <a:ext uri="{FF2B5EF4-FFF2-40B4-BE49-F238E27FC236}">
                <a16:creationId xmlns:a16="http://schemas.microsoft.com/office/drawing/2014/main" id="{B6ACDD9B-4C9D-41AB-A2B9-6B7B7449E219}"/>
              </a:ext>
            </a:extLst>
          </p:cNvPr>
          <p:cNvGrpSpPr>
            <a:grpSpLocks/>
          </p:cNvGrpSpPr>
          <p:nvPr/>
        </p:nvGrpSpPr>
        <p:grpSpPr bwMode="auto">
          <a:xfrm>
            <a:off x="433196" y="2557453"/>
            <a:ext cx="1306512" cy="1216025"/>
            <a:chOff x="268" y="1366"/>
            <a:chExt cx="823" cy="766"/>
          </a:xfrm>
        </p:grpSpPr>
        <p:grpSp>
          <p:nvGrpSpPr>
            <p:cNvPr id="27" name="Group 28">
              <a:extLst>
                <a:ext uri="{FF2B5EF4-FFF2-40B4-BE49-F238E27FC236}">
                  <a16:creationId xmlns:a16="http://schemas.microsoft.com/office/drawing/2014/main" id="{6E95235F-E184-481F-8459-630E0784B2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" y="1366"/>
              <a:ext cx="823" cy="292"/>
              <a:chOff x="268" y="1366"/>
              <a:chExt cx="823" cy="292"/>
            </a:xfrm>
          </p:grpSpPr>
          <p:sp>
            <p:nvSpPr>
              <p:cNvPr id="29" name="Text Box 23">
                <a:extLst>
                  <a:ext uri="{FF2B5EF4-FFF2-40B4-BE49-F238E27FC236}">
                    <a16:creationId xmlns:a16="http://schemas.microsoft.com/office/drawing/2014/main" id="{53B9D2F7-4930-41E8-90E7-02E2CE55DA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8" y="1366"/>
                <a:ext cx="480" cy="2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36000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 b="1">
                    <a:latin typeface="Times New Roman" panose="02020603050405020304" pitchFamily="18" charset="0"/>
                  </a:rPr>
                  <a:t>top</a:t>
                </a:r>
              </a:p>
            </p:txBody>
          </p:sp>
          <p:sp>
            <p:nvSpPr>
              <p:cNvPr id="30" name="Line 26">
                <a:extLst>
                  <a:ext uri="{FF2B5EF4-FFF2-40B4-BE49-F238E27FC236}">
                    <a16:creationId xmlns:a16="http://schemas.microsoft.com/office/drawing/2014/main" id="{3A056440-3536-4B21-9030-2AF309AE37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60" y="1536"/>
                <a:ext cx="431" cy="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prstDash val="dash"/>
                <a:round/>
                <a:headE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bIns="36000"/>
              <a:lstStyle/>
              <a:p>
                <a:endParaRPr lang="zh-CN" altLang="en-US"/>
              </a:p>
            </p:txBody>
          </p:sp>
        </p:grpSp>
        <p:sp>
          <p:nvSpPr>
            <p:cNvPr id="28" name="Line 29">
              <a:extLst>
                <a:ext uri="{FF2B5EF4-FFF2-40B4-BE49-F238E27FC236}">
                  <a16:creationId xmlns:a16="http://schemas.microsoft.com/office/drawing/2014/main" id="{597F00B7-9CC8-4574-80A4-D1F930A696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" y="1962"/>
              <a:ext cx="86" cy="17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31" name="Text Box 31">
            <a:extLst>
              <a:ext uri="{FF2B5EF4-FFF2-40B4-BE49-F238E27FC236}">
                <a16:creationId xmlns:a16="http://schemas.microsoft.com/office/drawing/2014/main" id="{EC6EB7F0-E210-4B98-91BE-E61B10B660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571" y="1881178"/>
            <a:ext cx="64801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8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操作接口： </a:t>
            </a:r>
            <a:r>
              <a:rPr lang="en-US" altLang="zh-CN" sz="2800" b="1" dirty="0">
                <a:solidFill>
                  <a:srgbClr val="00264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行楷" pitchFamily="2" charset="-122"/>
              </a:rPr>
              <a:t>void Push(T x)</a:t>
            </a:r>
            <a:r>
              <a:rPr lang="en-US" altLang="zh-CN" sz="28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行楷" pitchFamily="2" charset="-122"/>
              </a:rPr>
              <a:t> </a:t>
            </a:r>
          </a:p>
        </p:txBody>
      </p:sp>
      <p:grpSp>
        <p:nvGrpSpPr>
          <p:cNvPr id="32" name="Group 35">
            <a:extLst>
              <a:ext uri="{FF2B5EF4-FFF2-40B4-BE49-F238E27FC236}">
                <a16:creationId xmlns:a16="http://schemas.microsoft.com/office/drawing/2014/main" id="{9F01C513-7B33-434F-A052-AE46B437D70B}"/>
              </a:ext>
            </a:extLst>
          </p:cNvPr>
          <p:cNvGrpSpPr>
            <a:grpSpLocks/>
          </p:cNvGrpSpPr>
          <p:nvPr/>
        </p:nvGrpSpPr>
        <p:grpSpPr bwMode="auto">
          <a:xfrm>
            <a:off x="3543108" y="2743191"/>
            <a:ext cx="604838" cy="3371850"/>
            <a:chOff x="2228" y="1451"/>
            <a:chExt cx="381" cy="2124"/>
          </a:xfrm>
        </p:grpSpPr>
        <p:graphicFrame>
          <p:nvGraphicFramePr>
            <p:cNvPr id="33" name="Object 33">
              <a:extLst>
                <a:ext uri="{FF2B5EF4-FFF2-40B4-BE49-F238E27FC236}">
                  <a16:creationId xmlns:a16="http://schemas.microsoft.com/office/drawing/2014/main" id="{AA19DE7E-AC3A-4121-8F3C-77129F0AFED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28" y="1451"/>
            <a:ext cx="336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195" name="Clip" r:id="rId4" imgW="861365" imgH="844906" progId="MS_ClipArt_Gallery.5">
                    <p:embed/>
                  </p:oleObj>
                </mc:Choice>
                <mc:Fallback>
                  <p:oleObj name="Clip" r:id="rId4" imgW="861365" imgH="844906" progId="MS_ClipArt_Gallery.5">
                    <p:embed/>
                    <p:pic>
                      <p:nvPicPr>
                        <p:cNvPr id="31765" name="Object 33">
                          <a:extLst>
                            <a:ext uri="{FF2B5EF4-FFF2-40B4-BE49-F238E27FC236}">
                              <a16:creationId xmlns:a16="http://schemas.microsoft.com/office/drawing/2014/main" id="{A94C0D12-E54C-4B25-A4BD-1F03372D2BF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28" y="1451"/>
                          <a:ext cx="336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" name="Text Box 34">
              <a:extLst>
                <a:ext uri="{FF2B5EF4-FFF2-40B4-BE49-F238E27FC236}">
                  <a16:creationId xmlns:a16="http://schemas.microsoft.com/office/drawing/2014/main" id="{15E1A6AC-3786-4E56-A6AE-4739AA2EB0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5" y="1842"/>
              <a:ext cx="324" cy="17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</a:t>
              </a:r>
            </a:p>
            <a:p>
              <a:pPr eaLnBrk="1" hangingPunct="1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什</a:t>
              </a:r>
            </a:p>
            <a:p>
              <a:pPr eaLnBrk="1" hangingPunct="1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么</a:t>
              </a:r>
            </a:p>
            <a:p>
              <a:pPr eaLnBrk="1" hangingPunct="1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没</a:t>
              </a:r>
            </a:p>
            <a:p>
              <a:pPr eaLnBrk="1" hangingPunct="1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</a:t>
              </a:r>
            </a:p>
            <a:p>
              <a:pPr eaLnBrk="1" hangingPunct="1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判</a:t>
              </a:r>
            </a:p>
            <a:p>
              <a:pPr eaLnBrk="1" hangingPunct="1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断</a:t>
              </a:r>
            </a:p>
            <a:p>
              <a:pPr eaLnBrk="1" hangingPunct="1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栈</a:t>
              </a:r>
            </a:p>
            <a:p>
              <a:pPr eaLnBrk="1" hangingPunct="1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满  ？</a:t>
              </a:r>
            </a:p>
          </p:txBody>
        </p:sp>
      </p:grpSp>
      <p:sp>
        <p:nvSpPr>
          <p:cNvPr id="35" name="Rectangle 36">
            <a:extLst>
              <a:ext uri="{FF2B5EF4-FFF2-40B4-BE49-F238E27FC236}">
                <a16:creationId xmlns:a16="http://schemas.microsoft.com/office/drawing/2014/main" id="{986A8E60-13A2-47A3-B6C4-9D179DD24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571" y="1116003"/>
            <a:ext cx="82296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362822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6pPr>
            <a:lvl7pPr marL="725645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7pPr>
            <a:lvl8pPr marL="1088468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8pPr>
            <a:lvl9pPr marL="1451290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ker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链栈的实现——入栈</a:t>
            </a:r>
            <a:endParaRPr lang="zh-CN" altLang="en-US" sz="2800" kern="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3709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0" name="标题 13">
            <a:extLst>
              <a:ext uri="{FF2B5EF4-FFF2-40B4-BE49-F238E27FC236}">
                <a16:creationId xmlns:a16="http://schemas.microsoft.com/office/drawing/2014/main" id="{385DC77F-9CA5-4129-AEFC-B45F54502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3" y="393709"/>
            <a:ext cx="8229600" cy="396479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3.1.2  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栈的链式存储结构及实现</a:t>
            </a: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——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链栈</a:t>
            </a:r>
          </a:p>
        </p:txBody>
      </p:sp>
      <p:sp>
        <p:nvSpPr>
          <p:cNvPr id="31" name="Text Box 31">
            <a:extLst>
              <a:ext uri="{FF2B5EF4-FFF2-40B4-BE49-F238E27FC236}">
                <a16:creationId xmlns:a16="http://schemas.microsoft.com/office/drawing/2014/main" id="{EC6EB7F0-E210-4B98-91BE-E61B10B660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571" y="1881178"/>
            <a:ext cx="64801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8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操作接口： </a:t>
            </a:r>
            <a:r>
              <a:rPr lang="en-US" altLang="zh-CN" sz="2800" b="1" dirty="0">
                <a:solidFill>
                  <a:srgbClr val="00264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行楷" pitchFamily="2" charset="-122"/>
              </a:rPr>
              <a:t>T Pop( )</a:t>
            </a:r>
            <a:endParaRPr lang="en-US" altLang="zh-CN" sz="2800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华文行楷" pitchFamily="2" charset="-122"/>
            </a:endParaRPr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986A8E60-13A2-47A3-B6C4-9D179DD24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571" y="1116003"/>
            <a:ext cx="82296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362822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6pPr>
            <a:lvl7pPr marL="725645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7pPr>
            <a:lvl8pPr marL="1088468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8pPr>
            <a:lvl9pPr marL="1451290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链栈的实现——出栈</a:t>
            </a:r>
          </a:p>
        </p:txBody>
      </p:sp>
      <p:sp>
        <p:nvSpPr>
          <p:cNvPr id="36" name="Text Box 30">
            <a:extLst>
              <a:ext uri="{FF2B5EF4-FFF2-40B4-BE49-F238E27FC236}">
                <a16:creationId xmlns:a16="http://schemas.microsoft.com/office/drawing/2014/main" id="{CAB03329-21A6-493D-8ABF-959B67899E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4988" y="2187575"/>
            <a:ext cx="4321175" cy="4481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90000"/>
              </a:lnSpc>
              <a:defRPr/>
            </a:pPr>
            <a:r>
              <a:rPr lang="zh-CN" altLang="en-US" sz="28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算法描述：</a:t>
            </a:r>
          </a:p>
          <a:p>
            <a:pPr eaLnBrk="1" hangingPunct="1">
              <a:defRPr/>
            </a:pPr>
            <a:r>
              <a:rPr lang="en-US" altLang="zh-C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template &lt;class T&gt; </a:t>
            </a:r>
          </a:p>
          <a:p>
            <a:pPr eaLnBrk="1" hangingPunct="1">
              <a:defRPr/>
            </a:pPr>
            <a:r>
              <a:rPr lang="en-US" altLang="zh-C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 </a:t>
            </a:r>
            <a:r>
              <a:rPr lang="en-US" altLang="zh-CN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LinkStack</a:t>
            </a:r>
            <a:r>
              <a:rPr lang="en-US" altLang="zh-C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&lt;T&gt;::Pop( )</a:t>
            </a:r>
          </a:p>
          <a:p>
            <a:pPr eaLnBrk="1" hangingPunct="1">
              <a:defRPr/>
            </a:pPr>
            <a:r>
              <a:rPr lang="en-US" altLang="zh-C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{   </a:t>
            </a:r>
          </a:p>
          <a:p>
            <a:pPr eaLnBrk="1" hangingPunct="1">
              <a:defRPr/>
            </a:pPr>
            <a:r>
              <a:rPr lang="en-US" altLang="zh-C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if (top==NULL)  </a:t>
            </a:r>
          </a:p>
          <a:p>
            <a:pPr eaLnBrk="1" hangingPunct="1">
              <a:defRPr/>
            </a:pPr>
            <a:r>
              <a:rPr lang="en-US" altLang="zh-C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 {</a:t>
            </a:r>
            <a:r>
              <a:rPr lang="en-US" altLang="zh-CN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cerr</a:t>
            </a:r>
            <a:r>
              <a:rPr lang="en-US" altLang="zh-C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&lt;&lt;"</a:t>
            </a:r>
            <a:r>
              <a:rPr lang="zh-CN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下溢</a:t>
            </a:r>
            <a:r>
              <a:rPr lang="en-US" altLang="zh-C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"; exit(1);}</a:t>
            </a:r>
          </a:p>
          <a:p>
            <a:pPr eaLnBrk="1" hangingPunct="1">
              <a:defRPr/>
            </a:pPr>
            <a:r>
              <a:rPr lang="en-US" altLang="zh-C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	x=top-&gt;data;            </a:t>
            </a:r>
          </a:p>
          <a:p>
            <a:pPr eaLnBrk="1" hangingPunct="1">
              <a:defRPr/>
            </a:pPr>
            <a:r>
              <a:rPr lang="en-US" altLang="zh-C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  //</a:t>
            </a:r>
            <a:r>
              <a:rPr lang="zh-CN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暂存栈顶元素</a:t>
            </a:r>
          </a:p>
          <a:p>
            <a:pPr eaLnBrk="1" hangingPunct="1">
              <a:defRPr/>
            </a:pPr>
            <a:r>
              <a:rPr lang="zh-CN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	</a:t>
            </a:r>
            <a:r>
              <a:rPr lang="en-US" altLang="zh-C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p=top; </a:t>
            </a:r>
          </a:p>
          <a:p>
            <a:pPr eaLnBrk="1" hangingPunct="1">
              <a:defRPr/>
            </a:pPr>
            <a:r>
              <a:rPr lang="en-US" altLang="zh-C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	top=top-&gt;next;         </a:t>
            </a:r>
          </a:p>
          <a:p>
            <a:pPr eaLnBrk="1" hangingPunct="1">
              <a:defRPr/>
            </a:pPr>
            <a:r>
              <a:rPr lang="en-US" altLang="zh-C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        //</a:t>
            </a:r>
            <a:r>
              <a:rPr lang="zh-CN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删除栈顶结点</a:t>
            </a:r>
          </a:p>
          <a:p>
            <a:pPr eaLnBrk="1" hangingPunct="1">
              <a:defRPr/>
            </a:pPr>
            <a:r>
              <a:rPr lang="zh-CN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	</a:t>
            </a:r>
            <a:r>
              <a:rPr lang="en-US" altLang="zh-C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delete p;</a:t>
            </a:r>
          </a:p>
          <a:p>
            <a:pPr eaLnBrk="1" hangingPunct="1">
              <a:defRPr/>
            </a:pPr>
            <a:r>
              <a:rPr lang="en-US" altLang="zh-C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	return x;</a:t>
            </a:r>
          </a:p>
          <a:p>
            <a:pPr eaLnBrk="1" hangingPunct="1">
              <a:defRPr/>
            </a:pPr>
            <a:r>
              <a:rPr lang="en-US" altLang="zh-C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}</a:t>
            </a:r>
            <a:r>
              <a:rPr lang="en-US" altLang="zh-CN" sz="2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zh-CN" altLang="en-US" sz="200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37" name="Group 4">
            <a:extLst>
              <a:ext uri="{FF2B5EF4-FFF2-40B4-BE49-F238E27FC236}">
                <a16:creationId xmlns:a16="http://schemas.microsoft.com/office/drawing/2014/main" id="{DF7A0761-4E0A-48C6-BE7D-CBBB5ACDA403}"/>
              </a:ext>
            </a:extLst>
          </p:cNvPr>
          <p:cNvGrpSpPr>
            <a:grpSpLocks/>
          </p:cNvGrpSpPr>
          <p:nvPr/>
        </p:nvGrpSpPr>
        <p:grpSpPr bwMode="auto">
          <a:xfrm>
            <a:off x="676275" y="2687638"/>
            <a:ext cx="1328738" cy="463550"/>
            <a:chOff x="270" y="1878"/>
            <a:chExt cx="837" cy="292"/>
          </a:xfrm>
        </p:grpSpPr>
        <p:sp>
          <p:nvSpPr>
            <p:cNvPr id="38" name="Line 5">
              <a:extLst>
                <a:ext uri="{FF2B5EF4-FFF2-40B4-BE49-F238E27FC236}">
                  <a16:creationId xmlns:a16="http://schemas.microsoft.com/office/drawing/2014/main" id="{ED022CB3-5883-4075-BE6F-BB3DF57981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6" y="2051"/>
              <a:ext cx="431" cy="0"/>
            </a:xfrm>
            <a:prstGeom prst="line">
              <a:avLst/>
            </a:prstGeom>
            <a:noFill/>
            <a:ln w="28575">
              <a:solidFill>
                <a:srgbClr val="006666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bIns="36000"/>
            <a:lstStyle/>
            <a:p>
              <a:endParaRPr lang="zh-CN" altLang="en-US"/>
            </a:p>
          </p:txBody>
        </p:sp>
        <p:sp>
          <p:nvSpPr>
            <p:cNvPr id="39" name="Text Box 6">
              <a:extLst>
                <a:ext uri="{FF2B5EF4-FFF2-40B4-BE49-F238E27FC236}">
                  <a16:creationId xmlns:a16="http://schemas.microsoft.com/office/drawing/2014/main" id="{D25AB92F-F184-43D6-BC1B-788BFC40F2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" y="1878"/>
              <a:ext cx="480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360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1">
                  <a:latin typeface="Times New Roman" panose="02020603050405020304" pitchFamily="18" charset="0"/>
                </a:rPr>
                <a:t>top</a:t>
              </a:r>
            </a:p>
          </p:txBody>
        </p:sp>
      </p:grpSp>
      <p:sp>
        <p:nvSpPr>
          <p:cNvPr id="40" name="Text Box 7">
            <a:extLst>
              <a:ext uri="{FF2B5EF4-FFF2-40B4-BE49-F238E27FC236}">
                <a16:creationId xmlns:a16="http://schemas.microsoft.com/office/drawing/2014/main" id="{23C885C6-F394-46C2-8CBC-725CEA70AF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050" y="2684463"/>
            <a:ext cx="900113" cy="431800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tIns="0" rIns="0" bIns="7200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i="1">
                <a:latin typeface="Times New Roman" panose="02020603050405020304" pitchFamily="18" charset="0"/>
                <a:ea typeface="华文行楷" panose="02010800040101010101" pitchFamily="2" charset="-122"/>
              </a:rPr>
              <a:t>a</a:t>
            </a:r>
            <a:r>
              <a:rPr lang="en-US" altLang="zh-CN" sz="2800" b="1" i="1" baseline="-25000">
                <a:latin typeface="Times New Roman" panose="02020603050405020304" pitchFamily="18" charset="0"/>
                <a:ea typeface="华文行楷" panose="02010800040101010101" pitchFamily="2" charset="-122"/>
              </a:rPr>
              <a:t>n</a:t>
            </a:r>
          </a:p>
        </p:txBody>
      </p:sp>
      <p:sp>
        <p:nvSpPr>
          <p:cNvPr id="41" name="Line 8">
            <a:extLst>
              <a:ext uri="{FF2B5EF4-FFF2-40B4-BE49-F238E27FC236}">
                <a16:creationId xmlns:a16="http://schemas.microsoft.com/office/drawing/2014/main" id="{88E6BBCA-1C69-40D2-8D82-F9521651B953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2388" y="2684463"/>
            <a:ext cx="0" cy="4318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bIns="72000" anchor="ctr"/>
          <a:lstStyle/>
          <a:p>
            <a:endParaRPr lang="zh-CN" altLang="en-US"/>
          </a:p>
        </p:txBody>
      </p:sp>
      <p:sp>
        <p:nvSpPr>
          <p:cNvPr id="42" name="Text Box 9">
            <a:extLst>
              <a:ext uri="{FF2B5EF4-FFF2-40B4-BE49-F238E27FC236}">
                <a16:creationId xmlns:a16="http://schemas.microsoft.com/office/drawing/2014/main" id="{E4DF86AC-8C05-4893-B1EB-9DEAC083FE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9463" y="3500438"/>
            <a:ext cx="900112" cy="431800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lIns="0" tIns="0" rIns="0" bIns="7200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i="1">
                <a:latin typeface="Times New Roman" panose="02020603050405020304" pitchFamily="18" charset="0"/>
                <a:ea typeface="华文行楷" panose="02010800040101010101" pitchFamily="2" charset="-122"/>
              </a:rPr>
              <a:t>a</a:t>
            </a:r>
            <a:r>
              <a:rPr lang="en-US" altLang="zh-CN" sz="2800" b="1" i="1" baseline="-25000">
                <a:latin typeface="Times New Roman" panose="02020603050405020304" pitchFamily="18" charset="0"/>
                <a:ea typeface="华文行楷" panose="02010800040101010101" pitchFamily="2" charset="-122"/>
              </a:rPr>
              <a:t>n</a:t>
            </a:r>
            <a:r>
              <a:rPr lang="en-US" altLang="zh-CN" sz="2800" b="1" baseline="-25000">
                <a:latin typeface="Times New Roman" panose="02020603050405020304" pitchFamily="18" charset="0"/>
                <a:ea typeface="华文行楷" panose="02010800040101010101" pitchFamily="2" charset="-122"/>
              </a:rPr>
              <a:t>-1</a:t>
            </a:r>
          </a:p>
        </p:txBody>
      </p:sp>
      <p:sp>
        <p:nvSpPr>
          <p:cNvPr id="43" name="Line 10">
            <a:extLst>
              <a:ext uri="{FF2B5EF4-FFF2-40B4-BE49-F238E27FC236}">
                <a16:creationId xmlns:a16="http://schemas.microsoft.com/office/drawing/2014/main" id="{AE60B51E-B956-4C2C-916B-4286A2205333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3500438"/>
            <a:ext cx="0" cy="4318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bIns="72000" anchor="ctr"/>
          <a:lstStyle/>
          <a:p>
            <a:endParaRPr lang="zh-CN" altLang="en-US"/>
          </a:p>
        </p:txBody>
      </p:sp>
      <p:sp>
        <p:nvSpPr>
          <p:cNvPr id="44" name="Text Box 11">
            <a:extLst>
              <a:ext uri="{FF2B5EF4-FFF2-40B4-BE49-F238E27FC236}">
                <a16:creationId xmlns:a16="http://schemas.microsoft.com/office/drawing/2014/main" id="{3EAD067C-D2BC-4BDB-B1E0-244747E03F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9463" y="5313363"/>
            <a:ext cx="900112" cy="431800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lIns="72000" tIns="0" rIns="0" bIns="7200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i="1">
                <a:latin typeface="Times New Roman" panose="02020603050405020304" pitchFamily="18" charset="0"/>
                <a:ea typeface="华文行楷" panose="02010800040101010101" pitchFamily="2" charset="-122"/>
              </a:rPr>
              <a:t>a</a:t>
            </a:r>
            <a:r>
              <a:rPr lang="en-US" altLang="zh-CN" sz="2800" b="1" baseline="-25000">
                <a:latin typeface="Times New Roman" panose="02020603050405020304" pitchFamily="18" charset="0"/>
                <a:ea typeface="华文行楷" panose="02010800040101010101" pitchFamily="2" charset="-122"/>
              </a:rPr>
              <a:t>1</a:t>
            </a:r>
          </a:p>
        </p:txBody>
      </p:sp>
      <p:sp>
        <p:nvSpPr>
          <p:cNvPr id="45" name="Line 12">
            <a:extLst>
              <a:ext uri="{FF2B5EF4-FFF2-40B4-BE49-F238E27FC236}">
                <a16:creationId xmlns:a16="http://schemas.microsoft.com/office/drawing/2014/main" id="{6FB193B0-7736-4444-A7D6-95A8E885A040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3175" y="5313363"/>
            <a:ext cx="0" cy="4318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bIns="72000" anchor="ctr"/>
          <a:lstStyle/>
          <a:p>
            <a:endParaRPr lang="zh-CN" altLang="en-US"/>
          </a:p>
        </p:txBody>
      </p:sp>
      <p:sp>
        <p:nvSpPr>
          <p:cNvPr id="46" name="Text Box 13">
            <a:extLst>
              <a:ext uri="{FF2B5EF4-FFF2-40B4-BE49-F238E27FC236}">
                <a16:creationId xmlns:a16="http://schemas.microsoft.com/office/drawing/2014/main" id="{9F9067CE-E580-4B72-A953-5AA1928AF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5075" y="5324475"/>
            <a:ext cx="4492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>
                <a:latin typeface="Times New Roman" panose="02020603050405020304" pitchFamily="18" charset="0"/>
                <a:ea typeface="华文行楷" panose="02010800040101010101" pitchFamily="2" charset="-122"/>
              </a:rPr>
              <a:t>∧</a:t>
            </a:r>
          </a:p>
        </p:txBody>
      </p:sp>
      <p:sp>
        <p:nvSpPr>
          <p:cNvPr id="47" name="Line 14">
            <a:extLst>
              <a:ext uri="{FF2B5EF4-FFF2-40B4-BE49-F238E27FC236}">
                <a16:creationId xmlns:a16="http://schemas.microsoft.com/office/drawing/2014/main" id="{74809C0B-F9F5-4470-A53C-3D996A5B9C8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98763" y="3040063"/>
            <a:ext cx="1587" cy="428625"/>
          </a:xfrm>
          <a:prstGeom prst="line">
            <a:avLst/>
          </a:prstGeom>
          <a:noFill/>
          <a:ln w="28575">
            <a:solidFill>
              <a:srgbClr val="006666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bIns="36000"/>
          <a:lstStyle/>
          <a:p>
            <a:endParaRPr lang="zh-CN" altLang="en-US"/>
          </a:p>
        </p:txBody>
      </p:sp>
      <p:sp>
        <p:nvSpPr>
          <p:cNvPr id="48" name="Line 15">
            <a:extLst>
              <a:ext uri="{FF2B5EF4-FFF2-40B4-BE49-F238E27FC236}">
                <a16:creationId xmlns:a16="http://schemas.microsoft.com/office/drawing/2014/main" id="{6F13CCE9-1661-4B7D-B395-C90FABAD977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98763" y="3810000"/>
            <a:ext cx="1587" cy="428625"/>
          </a:xfrm>
          <a:prstGeom prst="line">
            <a:avLst/>
          </a:prstGeom>
          <a:noFill/>
          <a:ln w="28575">
            <a:solidFill>
              <a:srgbClr val="006666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bIns="36000"/>
          <a:lstStyle/>
          <a:p>
            <a:endParaRPr lang="zh-CN" altLang="en-US"/>
          </a:p>
        </p:txBody>
      </p:sp>
      <p:sp>
        <p:nvSpPr>
          <p:cNvPr id="49" name="Line 16">
            <a:extLst>
              <a:ext uri="{FF2B5EF4-FFF2-40B4-BE49-F238E27FC236}">
                <a16:creationId xmlns:a16="http://schemas.microsoft.com/office/drawing/2014/main" id="{81E3CCFC-D47E-463E-8BF7-E401871B8F9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01938" y="4865688"/>
            <a:ext cx="1587" cy="428625"/>
          </a:xfrm>
          <a:prstGeom prst="line">
            <a:avLst/>
          </a:prstGeom>
          <a:noFill/>
          <a:ln w="28575">
            <a:solidFill>
              <a:srgbClr val="006666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bIns="36000"/>
          <a:lstStyle/>
          <a:p>
            <a:endParaRPr lang="zh-CN" altLang="en-US"/>
          </a:p>
        </p:txBody>
      </p:sp>
      <p:sp>
        <p:nvSpPr>
          <p:cNvPr id="50" name="Line 17">
            <a:extLst>
              <a:ext uri="{FF2B5EF4-FFF2-40B4-BE49-F238E27FC236}">
                <a16:creationId xmlns:a16="http://schemas.microsoft.com/office/drawing/2014/main" id="{4FBBC3A4-B016-4107-9B4B-C3BB028108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01938" y="4310063"/>
            <a:ext cx="0" cy="463550"/>
          </a:xfrm>
          <a:prstGeom prst="line">
            <a:avLst/>
          </a:prstGeom>
          <a:noFill/>
          <a:ln w="28575">
            <a:solidFill>
              <a:srgbClr val="006666"/>
            </a:solidFill>
            <a:prstDash val="dash"/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bIns="36000"/>
          <a:lstStyle/>
          <a:p>
            <a:endParaRPr lang="zh-CN" altLang="en-US"/>
          </a:p>
        </p:txBody>
      </p:sp>
      <p:grpSp>
        <p:nvGrpSpPr>
          <p:cNvPr id="51" name="Group 23">
            <a:extLst>
              <a:ext uri="{FF2B5EF4-FFF2-40B4-BE49-F238E27FC236}">
                <a16:creationId xmlns:a16="http://schemas.microsoft.com/office/drawing/2014/main" id="{8015E0BF-38A4-40C8-908D-8E87E3C3987E}"/>
              </a:ext>
            </a:extLst>
          </p:cNvPr>
          <p:cNvGrpSpPr>
            <a:grpSpLocks/>
          </p:cNvGrpSpPr>
          <p:nvPr/>
        </p:nvGrpSpPr>
        <p:grpSpPr bwMode="auto">
          <a:xfrm>
            <a:off x="677863" y="2820988"/>
            <a:ext cx="1306512" cy="1166812"/>
            <a:chOff x="427" y="1877"/>
            <a:chExt cx="823" cy="735"/>
          </a:xfrm>
        </p:grpSpPr>
        <p:grpSp>
          <p:nvGrpSpPr>
            <p:cNvPr id="52" name="Group 19">
              <a:extLst>
                <a:ext uri="{FF2B5EF4-FFF2-40B4-BE49-F238E27FC236}">
                  <a16:creationId xmlns:a16="http://schemas.microsoft.com/office/drawing/2014/main" id="{B290B75F-AF55-48CC-B1BA-0DF3D0CD9C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" y="2320"/>
              <a:ext cx="823" cy="292"/>
              <a:chOff x="268" y="1366"/>
              <a:chExt cx="823" cy="292"/>
            </a:xfrm>
          </p:grpSpPr>
          <p:sp>
            <p:nvSpPr>
              <p:cNvPr id="54" name="Text Box 20">
                <a:extLst>
                  <a:ext uri="{FF2B5EF4-FFF2-40B4-BE49-F238E27FC236}">
                    <a16:creationId xmlns:a16="http://schemas.microsoft.com/office/drawing/2014/main" id="{4F4660F1-3F34-4F3B-84E8-AA12A258FE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8" y="1366"/>
                <a:ext cx="480" cy="2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36000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 b="1">
                    <a:latin typeface="Times New Roman" panose="02020603050405020304" pitchFamily="18" charset="0"/>
                  </a:rPr>
                  <a:t>top</a:t>
                </a:r>
              </a:p>
            </p:txBody>
          </p:sp>
          <p:sp>
            <p:nvSpPr>
              <p:cNvPr id="55" name="Line 21">
                <a:extLst>
                  <a:ext uri="{FF2B5EF4-FFF2-40B4-BE49-F238E27FC236}">
                    <a16:creationId xmlns:a16="http://schemas.microsoft.com/office/drawing/2014/main" id="{B500CE1E-B7AE-4DC2-B032-97185EEA48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60" y="1536"/>
                <a:ext cx="431" cy="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prstDash val="dash"/>
                <a:round/>
                <a:headE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bIns="36000"/>
              <a:lstStyle/>
              <a:p>
                <a:endParaRPr lang="zh-CN" altLang="en-US"/>
              </a:p>
            </p:txBody>
          </p:sp>
        </p:grpSp>
        <p:sp>
          <p:nvSpPr>
            <p:cNvPr id="53" name="Line 22">
              <a:extLst>
                <a:ext uri="{FF2B5EF4-FFF2-40B4-BE49-F238E27FC236}">
                  <a16:creationId xmlns:a16="http://schemas.microsoft.com/office/drawing/2014/main" id="{559CEB4C-4AD0-43C6-A131-68C9C56B58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1" y="1877"/>
              <a:ext cx="86" cy="17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56" name="Group 26">
            <a:extLst>
              <a:ext uri="{FF2B5EF4-FFF2-40B4-BE49-F238E27FC236}">
                <a16:creationId xmlns:a16="http://schemas.microsoft.com/office/drawing/2014/main" id="{C47467A7-F87F-4032-97C8-D55D99BB031C}"/>
              </a:ext>
            </a:extLst>
          </p:cNvPr>
          <p:cNvGrpSpPr>
            <a:grpSpLocks/>
          </p:cNvGrpSpPr>
          <p:nvPr/>
        </p:nvGrpSpPr>
        <p:grpSpPr bwMode="auto">
          <a:xfrm>
            <a:off x="2973388" y="2741613"/>
            <a:ext cx="519112" cy="457200"/>
            <a:chOff x="1873" y="1877"/>
            <a:chExt cx="327" cy="288"/>
          </a:xfrm>
        </p:grpSpPr>
        <p:sp>
          <p:nvSpPr>
            <p:cNvPr id="57" name="Line 24">
              <a:extLst>
                <a:ext uri="{FF2B5EF4-FFF2-40B4-BE49-F238E27FC236}">
                  <a16:creationId xmlns:a16="http://schemas.microsoft.com/office/drawing/2014/main" id="{43B8B36C-ABEF-4005-A1F8-0BFAB6E8C7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73" y="1933"/>
              <a:ext cx="312" cy="0"/>
            </a:xfrm>
            <a:prstGeom prst="line">
              <a:avLst/>
            </a:prstGeom>
            <a:noFill/>
            <a:ln w="28575">
              <a:solidFill>
                <a:srgbClr val="00A479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8" name="Text Box 25">
              <a:extLst>
                <a:ext uri="{FF2B5EF4-FFF2-40B4-BE49-F238E27FC236}">
                  <a16:creationId xmlns:a16="http://schemas.microsoft.com/office/drawing/2014/main" id="{E7FBE1A5-A00D-4016-80A2-074A79FC32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3" y="1877"/>
              <a:ext cx="22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 b="1">
                  <a:latin typeface="Times New Roman" panose="02020603050405020304" pitchFamily="18" charset="0"/>
                </a:rPr>
                <a:t>p</a:t>
              </a:r>
              <a:r>
                <a:rPr lang="en-US" altLang="zh-CN" sz="2400">
                  <a:solidFill>
                    <a:schemeClr val="accent2"/>
                  </a:solidFill>
                  <a:latin typeface="Arial" panose="020B0604020202020204" pitchFamily="34" charset="0"/>
                  <a:ea typeface="华文行楷" panose="02010800040101010101" pitchFamily="2" charset="-122"/>
                </a:rPr>
                <a:t> </a:t>
              </a:r>
            </a:p>
          </p:txBody>
        </p:sp>
      </p:grpSp>
      <p:grpSp>
        <p:nvGrpSpPr>
          <p:cNvPr id="59" name="Group 27">
            <a:extLst>
              <a:ext uri="{FF2B5EF4-FFF2-40B4-BE49-F238E27FC236}">
                <a16:creationId xmlns:a16="http://schemas.microsoft.com/office/drawing/2014/main" id="{F2500677-475C-49E3-8F94-952576D90CEF}"/>
              </a:ext>
            </a:extLst>
          </p:cNvPr>
          <p:cNvGrpSpPr>
            <a:grpSpLocks/>
          </p:cNvGrpSpPr>
          <p:nvPr/>
        </p:nvGrpSpPr>
        <p:grpSpPr bwMode="auto">
          <a:xfrm>
            <a:off x="566738" y="5949950"/>
            <a:ext cx="4710112" cy="577850"/>
            <a:chOff x="2625" y="2472"/>
            <a:chExt cx="2967" cy="364"/>
          </a:xfrm>
        </p:grpSpPr>
        <p:graphicFrame>
          <p:nvGraphicFramePr>
            <p:cNvPr id="60" name="Object 28">
              <a:extLst>
                <a:ext uri="{FF2B5EF4-FFF2-40B4-BE49-F238E27FC236}">
                  <a16:creationId xmlns:a16="http://schemas.microsoft.com/office/drawing/2014/main" id="{68BB374D-DAE1-4B48-9CBE-2283564BBBC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25" y="2500"/>
            <a:ext cx="336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17" name="Clip" r:id="rId4" imgW="861365" imgH="844906" progId="MS_ClipArt_Gallery.5">
                    <p:embed/>
                  </p:oleObj>
                </mc:Choice>
                <mc:Fallback>
                  <p:oleObj name="Clip" r:id="rId4" imgW="861365" imgH="844906" progId="MS_ClipArt_Gallery.5">
                    <p:embed/>
                    <p:pic>
                      <p:nvPicPr>
                        <p:cNvPr id="32788" name="Object 28">
                          <a:extLst>
                            <a:ext uri="{FF2B5EF4-FFF2-40B4-BE49-F238E27FC236}">
                              <a16:creationId xmlns:a16="http://schemas.microsoft.com/office/drawing/2014/main" id="{5DE9032A-5B6A-4C60-AB7D-248FD20FB49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5" y="2500"/>
                          <a:ext cx="336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" name="Text Box 29">
              <a:extLst>
                <a:ext uri="{FF2B5EF4-FFF2-40B4-BE49-F238E27FC236}">
                  <a16:creationId xmlns:a16="http://schemas.microsoft.com/office/drawing/2014/main" id="{0DB6FD0E-CCE6-443D-A40C-3DCFCFB5A9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8" y="2472"/>
              <a:ext cx="252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 b="1">
                  <a:latin typeface="Times New Roman" panose="02020603050405020304" pitchFamily="18" charset="0"/>
                </a:rPr>
                <a:t>top++</a:t>
              </a:r>
              <a:r>
                <a:rPr lang="zh-CN" altLang="en-US" sz="2800" b="1">
                  <a:latin typeface="Times New Roman" panose="02020603050405020304" pitchFamily="18" charset="0"/>
                </a:rPr>
                <a:t>可以吗？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0968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0" name="标题 13">
            <a:extLst>
              <a:ext uri="{FF2B5EF4-FFF2-40B4-BE49-F238E27FC236}">
                <a16:creationId xmlns:a16="http://schemas.microsoft.com/office/drawing/2014/main" id="{385DC77F-9CA5-4129-AEFC-B45F54502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959" y="305574"/>
            <a:ext cx="8229600" cy="396479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小结</a:t>
            </a:r>
          </a:p>
        </p:txBody>
      </p:sp>
      <p:sp>
        <p:nvSpPr>
          <p:cNvPr id="32" name="Rectangle 2">
            <a:extLst>
              <a:ext uri="{FF2B5EF4-FFF2-40B4-BE49-F238E27FC236}">
                <a16:creationId xmlns:a16="http://schemas.microsoft.com/office/drawing/2014/main" id="{2950FF54-BF0A-4D8A-AA65-FD3B7C2302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706" y="1120680"/>
            <a:ext cx="82296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362822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6pPr>
            <a:lvl7pPr marL="725645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7pPr>
            <a:lvl8pPr marL="1088468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8pPr>
            <a:lvl9pPr marL="1451290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ker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顺序栈和链栈的比较</a:t>
            </a:r>
            <a:endParaRPr lang="zh-CN" altLang="en-US" sz="2800" kern="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3" name="Rectangle 3">
            <a:extLst>
              <a:ext uri="{FF2B5EF4-FFF2-40B4-BE49-F238E27FC236}">
                <a16:creationId xmlns:a16="http://schemas.microsoft.com/office/drawing/2014/main" id="{46649F7B-AD3B-4FE4-BAC9-784D3ABB3A18}"/>
              </a:ext>
            </a:extLst>
          </p:cNvPr>
          <p:cNvSpPr txBox="1">
            <a:spLocks noChangeArrowheads="1"/>
          </p:cNvSpPr>
          <p:nvPr/>
        </p:nvSpPr>
        <p:spPr>
          <a:xfrm>
            <a:off x="481959" y="1870497"/>
            <a:ext cx="8229600" cy="1008063"/>
          </a:xfrm>
          <a:prstGeom prst="rect">
            <a:avLst/>
          </a:prstGeom>
        </p:spPr>
        <p:txBody>
          <a:bodyPr/>
          <a:lstStyle>
            <a:lvl1pPr marL="271463" indent="-2714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panose="05000000000000000000" pitchFamily="2" charset="2"/>
              <a:buChar char="n"/>
              <a:defRPr kumimoji="1" sz="1575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1pPr>
            <a:lvl2pPr marL="589360" indent="-226219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175">
                <a:solidFill>
                  <a:schemeClr val="tx1"/>
                </a:solidFill>
                <a:latin typeface="+mn-lt"/>
                <a:ea typeface="+mn-ea"/>
              </a:defRPr>
            </a:lvl2pPr>
            <a:lvl3pPr marL="906066" indent="-1809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875">
                <a:solidFill>
                  <a:schemeClr val="tx1"/>
                </a:solidFill>
                <a:latin typeface="+mn-lt"/>
                <a:ea typeface="+mn-ea"/>
              </a:defRPr>
            </a:lvl3pPr>
            <a:lvl4pPr marL="1269206" indent="-1809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1575">
                <a:solidFill>
                  <a:schemeClr val="tx1"/>
                </a:solidFill>
                <a:latin typeface="+mn-lt"/>
                <a:ea typeface="+mn-ea"/>
              </a:defRPr>
            </a:lvl4pPr>
            <a:lvl5pPr marL="1632347" indent="-1809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1575">
                <a:solidFill>
                  <a:schemeClr val="tx1"/>
                </a:solidFill>
                <a:latin typeface="+mn-lt"/>
                <a:ea typeface="+mn-ea"/>
              </a:defRPr>
            </a:lvl5pPr>
            <a:lvl6pPr marL="1995524" indent="-18141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87">
                <a:solidFill>
                  <a:schemeClr val="tx1"/>
                </a:solidFill>
                <a:latin typeface="+mn-lt"/>
                <a:ea typeface="+mn-ea"/>
              </a:defRPr>
            </a:lvl6pPr>
            <a:lvl7pPr marL="2358347" indent="-18141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87">
                <a:solidFill>
                  <a:schemeClr val="tx1"/>
                </a:solidFill>
                <a:latin typeface="+mn-lt"/>
                <a:ea typeface="+mn-ea"/>
              </a:defRPr>
            </a:lvl7pPr>
            <a:lvl8pPr marL="2721169" indent="-18141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87">
                <a:solidFill>
                  <a:schemeClr val="tx1"/>
                </a:solidFill>
                <a:latin typeface="+mn-lt"/>
                <a:ea typeface="+mn-ea"/>
              </a:defRPr>
            </a:lvl8pPr>
            <a:lvl9pPr marL="3083991" indent="-18141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87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zh-CN" altLang="en-US" sz="2800" b="1" ker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时间性能：相同，都是常数时间</a:t>
            </a:r>
            <a:r>
              <a:rPr lang="en-US" altLang="zh-CN" sz="2800" b="1" ker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O(1)</a:t>
            </a:r>
            <a:r>
              <a:rPr lang="zh-CN" altLang="en-US" sz="2800" b="1" ker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eaLnBrk="1" hangingPunct="1">
              <a:defRPr/>
            </a:pPr>
            <a:r>
              <a:rPr lang="zh-CN" altLang="en-US" sz="2800" b="1" ker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空间性能：</a:t>
            </a:r>
          </a:p>
          <a:p>
            <a:pPr lvl="1" eaLnBrk="1" hangingPunct="1">
              <a:defRPr/>
            </a:pPr>
            <a:r>
              <a:rPr lang="zh-CN" altLang="en-US" sz="2400" b="1" ker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顺序栈：有元素个数的限制和空间浪费的问题。</a:t>
            </a:r>
          </a:p>
          <a:p>
            <a:pPr lvl="1" eaLnBrk="1" hangingPunct="1">
              <a:defRPr/>
            </a:pPr>
            <a:r>
              <a:rPr lang="zh-CN" altLang="en-US" sz="2400" b="1" ker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链栈：没有栈满的问题，只有当内存没有可用空间时才会出现栈满，但是每个元素都需要一个指针域，从而产生了结构性开销。</a:t>
            </a:r>
          </a:p>
          <a:p>
            <a:pPr eaLnBrk="1" hangingPunct="1">
              <a:defRPr/>
            </a:pPr>
            <a:r>
              <a:rPr lang="zh-CN" altLang="en-US" sz="2800" b="1" ker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总之，当栈的使用过程中元素个数变化较大时，用链栈是适宜的，反之，应该采用顺序栈。</a:t>
            </a:r>
            <a:endParaRPr lang="zh-CN" altLang="en-US" sz="2800" b="1" kern="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2371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0" name="标题 13">
            <a:extLst>
              <a:ext uri="{FF2B5EF4-FFF2-40B4-BE49-F238E27FC236}">
                <a16:creationId xmlns:a16="http://schemas.microsoft.com/office/drawing/2014/main" id="{385DC77F-9CA5-4129-AEFC-B45F54502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3" y="393709"/>
            <a:ext cx="8229600" cy="396479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3.1.3  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栈的应用</a:t>
            </a: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1——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递归</a:t>
            </a:r>
          </a:p>
        </p:txBody>
      </p:sp>
      <p:pic>
        <p:nvPicPr>
          <p:cNvPr id="32" name="图片 1">
            <a:extLst>
              <a:ext uri="{FF2B5EF4-FFF2-40B4-BE49-F238E27FC236}">
                <a16:creationId xmlns:a16="http://schemas.microsoft.com/office/drawing/2014/main" id="{571C621E-C45A-480B-9F40-C28FE3044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863" y="1641342"/>
            <a:ext cx="7296150" cy="410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1284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0" name="标题 13">
            <a:extLst>
              <a:ext uri="{FF2B5EF4-FFF2-40B4-BE49-F238E27FC236}">
                <a16:creationId xmlns:a16="http://schemas.microsoft.com/office/drawing/2014/main" id="{385DC77F-9CA5-4129-AEFC-B45F54502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3" y="393709"/>
            <a:ext cx="8229600" cy="396479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3.1.3  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栈的应用</a:t>
            </a: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1——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递归</a:t>
            </a:r>
          </a:p>
        </p:txBody>
      </p:sp>
      <p:pic>
        <p:nvPicPr>
          <p:cNvPr id="4" name="图片 2">
            <a:extLst>
              <a:ext uri="{FF2B5EF4-FFF2-40B4-BE49-F238E27FC236}">
                <a16:creationId xmlns:a16="http://schemas.microsoft.com/office/drawing/2014/main" id="{B4C0425C-7991-446C-B35E-69526A7AF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987" y="1379538"/>
            <a:ext cx="4772025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3347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0" name="标题 13">
            <a:extLst>
              <a:ext uri="{FF2B5EF4-FFF2-40B4-BE49-F238E27FC236}">
                <a16:creationId xmlns:a16="http://schemas.microsoft.com/office/drawing/2014/main" id="{385DC77F-9CA5-4129-AEFC-B45F54502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3" y="393709"/>
            <a:ext cx="8229600" cy="396479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3.1.3  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栈的应用</a:t>
            </a: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1——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递归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50C226-06FC-4489-A727-60AE79940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7" y="2240212"/>
            <a:ext cx="3679825" cy="409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9BB87B0-DFBB-4CBE-933C-F6F048F68A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150" y="2543175"/>
            <a:ext cx="476250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F67B2FB-2CA3-4C6A-A324-B610E256FD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413" y="1127302"/>
            <a:ext cx="47625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F427535-71BB-4861-A66D-19779DA80D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790700"/>
            <a:ext cx="47625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5">
            <a:extLst>
              <a:ext uri="{FF2B5EF4-FFF2-40B4-BE49-F238E27FC236}">
                <a16:creationId xmlns:a16="http://schemas.microsoft.com/office/drawing/2014/main" id="{B246BEA5-761D-4D70-89D5-C7D230EBEF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746" y="1244218"/>
            <a:ext cx="476250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6529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0" name="标题 13">
            <a:extLst>
              <a:ext uri="{FF2B5EF4-FFF2-40B4-BE49-F238E27FC236}">
                <a16:creationId xmlns:a16="http://schemas.microsoft.com/office/drawing/2014/main" id="{385DC77F-9CA5-4129-AEFC-B45F54502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3" y="393709"/>
            <a:ext cx="8229600" cy="396479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3.1.3  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栈的应用</a:t>
            </a: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1——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递归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24A6FCF-74EE-4283-B3E3-2CDC51ADA22E}"/>
              </a:ext>
            </a:extLst>
          </p:cNvPr>
          <p:cNvSpPr txBox="1">
            <a:spLocks noChangeArrowheads="1"/>
          </p:cNvSpPr>
          <p:nvPr/>
        </p:nvSpPr>
        <p:spPr>
          <a:xfrm>
            <a:off x="581111" y="1374738"/>
            <a:ext cx="8229600" cy="1008063"/>
          </a:xfrm>
          <a:prstGeom prst="rect">
            <a:avLst/>
          </a:prstGeom>
        </p:spPr>
        <p:txBody>
          <a:bodyPr/>
          <a:lstStyle>
            <a:lvl1pPr marL="271463" indent="-2714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panose="05000000000000000000" pitchFamily="2" charset="2"/>
              <a:buChar char="n"/>
              <a:defRPr kumimoji="1" sz="1575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1pPr>
            <a:lvl2pPr marL="589360" indent="-226219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175">
                <a:solidFill>
                  <a:schemeClr val="tx1"/>
                </a:solidFill>
                <a:latin typeface="+mn-lt"/>
                <a:ea typeface="+mn-ea"/>
              </a:defRPr>
            </a:lvl2pPr>
            <a:lvl3pPr marL="906066" indent="-1809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875">
                <a:solidFill>
                  <a:schemeClr val="tx1"/>
                </a:solidFill>
                <a:latin typeface="+mn-lt"/>
                <a:ea typeface="+mn-ea"/>
              </a:defRPr>
            </a:lvl3pPr>
            <a:lvl4pPr marL="1269206" indent="-1809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1575">
                <a:solidFill>
                  <a:schemeClr val="tx1"/>
                </a:solidFill>
                <a:latin typeface="+mn-lt"/>
                <a:ea typeface="+mn-ea"/>
              </a:defRPr>
            </a:lvl4pPr>
            <a:lvl5pPr marL="1632347" indent="-1809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1575">
                <a:solidFill>
                  <a:schemeClr val="tx1"/>
                </a:solidFill>
                <a:latin typeface="+mn-lt"/>
                <a:ea typeface="+mn-ea"/>
              </a:defRPr>
            </a:lvl5pPr>
            <a:lvl6pPr marL="1995524" indent="-18141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87">
                <a:solidFill>
                  <a:schemeClr val="tx1"/>
                </a:solidFill>
                <a:latin typeface="+mn-lt"/>
                <a:ea typeface="+mn-ea"/>
              </a:defRPr>
            </a:lvl6pPr>
            <a:lvl7pPr marL="2358347" indent="-18141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87">
                <a:solidFill>
                  <a:schemeClr val="tx1"/>
                </a:solidFill>
                <a:latin typeface="+mn-lt"/>
                <a:ea typeface="+mn-ea"/>
              </a:defRPr>
            </a:lvl7pPr>
            <a:lvl8pPr marL="2721169" indent="-18141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87">
                <a:solidFill>
                  <a:schemeClr val="tx1"/>
                </a:solidFill>
                <a:latin typeface="+mn-lt"/>
                <a:ea typeface="+mn-ea"/>
              </a:defRPr>
            </a:lvl8pPr>
            <a:lvl9pPr marL="3083991" indent="-18141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87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zh-CN" altLang="en-US" sz="2800" b="1" ker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哪些问题可以用</a:t>
            </a:r>
            <a:r>
              <a:rPr lang="zh-CN" altLang="zh-CN" sz="2800" b="1" ker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递归</a:t>
            </a:r>
            <a:r>
              <a:rPr lang="zh-CN" altLang="en-US" sz="2800" b="1" ker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zh-CN" altLang="zh-CN" sz="2800" b="1" kern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defRPr/>
            </a:pPr>
            <a:r>
              <a:rPr lang="zh-CN" altLang="zh-CN" sz="2800" b="1" ker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大问题</a:t>
            </a:r>
            <a:r>
              <a:rPr lang="zh-CN" altLang="en-US" sz="2800" b="1" ker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可以</a:t>
            </a:r>
            <a:r>
              <a:rPr lang="zh-CN" altLang="zh-CN" sz="2800" b="1" ker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分解为小问题</a:t>
            </a:r>
            <a:endParaRPr lang="en-US" altLang="zh-CN" sz="2800" b="1" kern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defRPr/>
            </a:pPr>
            <a:r>
              <a:rPr lang="zh-CN" altLang="en-US" sz="2800" b="1" ker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可以</a:t>
            </a:r>
            <a:r>
              <a:rPr lang="zh-CN" altLang="zh-CN" sz="2800" b="1" ker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确定递归到何时终止</a:t>
            </a:r>
            <a:endParaRPr lang="zh-CN" altLang="en-US" sz="28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0810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0" name="标题 13">
            <a:extLst>
              <a:ext uri="{FF2B5EF4-FFF2-40B4-BE49-F238E27FC236}">
                <a16:creationId xmlns:a16="http://schemas.microsoft.com/office/drawing/2014/main" id="{385DC77F-9CA5-4129-AEFC-B45F54502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3" y="393709"/>
            <a:ext cx="8229600" cy="396479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3.1.3  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栈的应用</a:t>
            </a: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1——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递归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0B8700-7833-4005-A82B-6F16EC3611F2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330671"/>
            <a:ext cx="8229600" cy="1008063"/>
          </a:xfrm>
          <a:prstGeom prst="rect">
            <a:avLst/>
          </a:prstGeom>
        </p:spPr>
        <p:txBody>
          <a:bodyPr/>
          <a:lstStyle>
            <a:lvl1pPr marL="271463" indent="-2714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panose="05000000000000000000" pitchFamily="2" charset="2"/>
              <a:buChar char="n"/>
              <a:defRPr kumimoji="1" sz="1575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1pPr>
            <a:lvl2pPr marL="589360" indent="-226219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175">
                <a:solidFill>
                  <a:schemeClr val="tx1"/>
                </a:solidFill>
                <a:latin typeface="+mn-lt"/>
                <a:ea typeface="+mn-ea"/>
              </a:defRPr>
            </a:lvl2pPr>
            <a:lvl3pPr marL="906066" indent="-1809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875">
                <a:solidFill>
                  <a:schemeClr val="tx1"/>
                </a:solidFill>
                <a:latin typeface="+mn-lt"/>
                <a:ea typeface="+mn-ea"/>
              </a:defRPr>
            </a:lvl3pPr>
            <a:lvl4pPr marL="1269206" indent="-1809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1575">
                <a:solidFill>
                  <a:schemeClr val="tx1"/>
                </a:solidFill>
                <a:latin typeface="+mn-lt"/>
                <a:ea typeface="+mn-ea"/>
              </a:defRPr>
            </a:lvl4pPr>
            <a:lvl5pPr marL="1632347" indent="-1809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1575">
                <a:solidFill>
                  <a:schemeClr val="tx1"/>
                </a:solidFill>
                <a:latin typeface="+mn-lt"/>
                <a:ea typeface="+mn-ea"/>
              </a:defRPr>
            </a:lvl5pPr>
            <a:lvl6pPr marL="1995524" indent="-18141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87">
                <a:solidFill>
                  <a:schemeClr val="tx1"/>
                </a:solidFill>
                <a:latin typeface="+mn-lt"/>
                <a:ea typeface="+mn-ea"/>
              </a:defRPr>
            </a:lvl6pPr>
            <a:lvl7pPr marL="2358347" indent="-18141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87">
                <a:solidFill>
                  <a:schemeClr val="tx1"/>
                </a:solidFill>
                <a:latin typeface="+mn-lt"/>
                <a:ea typeface="+mn-ea"/>
              </a:defRPr>
            </a:lvl7pPr>
            <a:lvl8pPr marL="2721169" indent="-18141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87">
                <a:solidFill>
                  <a:schemeClr val="tx1"/>
                </a:solidFill>
                <a:latin typeface="+mn-lt"/>
                <a:ea typeface="+mn-ea"/>
              </a:defRPr>
            </a:lvl8pPr>
            <a:lvl9pPr marL="3083991" indent="-18141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87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zh-CN" altLang="zh-CN" sz="28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递归函数的内部执行过程</a:t>
            </a:r>
          </a:p>
          <a:p>
            <a:pPr lvl="1" eaLnBrk="1" hangingPunct="1">
              <a:defRPr/>
            </a:pPr>
            <a:r>
              <a:rPr lang="zh-CN" altLang="zh-CN" sz="24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⑴ 运行开始时，首先为递归调用建立一个工作栈，其结构包括值参、局部变量和返回地址；</a:t>
            </a:r>
          </a:p>
          <a:p>
            <a:pPr lvl="1" eaLnBrk="1" hangingPunct="1">
              <a:defRPr/>
            </a:pPr>
            <a:r>
              <a:rPr lang="zh-CN" altLang="zh-CN" sz="24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⑵ 每次执行递归调用之前，把递归函数的值参和局部变量的当前值以及调用后的返回地址压栈；</a:t>
            </a:r>
          </a:p>
          <a:p>
            <a:pPr lvl="1" eaLnBrk="1" hangingPunct="1">
              <a:defRPr/>
            </a:pPr>
            <a:r>
              <a:rPr lang="zh-CN" altLang="zh-CN" sz="24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⑶ 每次递归调用结束后，将栈顶元素出栈，使相应的值参和局部变量恢复为调用前的值，然后转向返回地址指定的位置继续执行。</a:t>
            </a:r>
          </a:p>
        </p:txBody>
      </p:sp>
    </p:spTree>
    <p:extLst>
      <p:ext uri="{BB962C8B-B14F-4D97-AF65-F5344CB8AC3E}">
        <p14:creationId xmlns:p14="http://schemas.microsoft.com/office/powerpoint/2010/main" val="3714556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0" name="标题 13">
            <a:extLst>
              <a:ext uri="{FF2B5EF4-FFF2-40B4-BE49-F238E27FC236}">
                <a16:creationId xmlns:a16="http://schemas.microsoft.com/office/drawing/2014/main" id="{385DC77F-9CA5-4129-AEFC-B45F54502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3" y="393709"/>
            <a:ext cx="8229600" cy="396479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3.1.3  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栈的应用</a:t>
            </a: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1——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递归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409B4DC-D386-4935-A241-C668C45F7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349" y="872943"/>
            <a:ext cx="82296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362822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6pPr>
            <a:lvl7pPr marL="725645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7pPr>
            <a:lvl8pPr marL="1088468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8pPr>
            <a:lvl9pPr marL="1451290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kern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递归补充练习题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3C61641-E2DA-4E16-AF0F-928893EE8CC3}"/>
              </a:ext>
            </a:extLst>
          </p:cNvPr>
          <p:cNvSpPr txBox="1">
            <a:spLocks noChangeArrowheads="1"/>
          </p:cNvSpPr>
          <p:nvPr/>
        </p:nvSpPr>
        <p:spPr>
          <a:xfrm>
            <a:off x="621349" y="1436697"/>
            <a:ext cx="8109518" cy="4476750"/>
          </a:xfrm>
          <a:prstGeom prst="rect">
            <a:avLst/>
          </a:prstGeom>
        </p:spPr>
        <p:txBody>
          <a:bodyPr/>
          <a:lstStyle>
            <a:lvl1pPr marL="271463" indent="-2714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panose="05000000000000000000" pitchFamily="2" charset="2"/>
              <a:buChar char="n"/>
              <a:defRPr kumimoji="1" sz="1575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1pPr>
            <a:lvl2pPr marL="589360" indent="-226219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175">
                <a:solidFill>
                  <a:schemeClr val="tx1"/>
                </a:solidFill>
                <a:latin typeface="+mn-lt"/>
                <a:ea typeface="+mn-ea"/>
              </a:defRPr>
            </a:lvl2pPr>
            <a:lvl3pPr marL="906066" indent="-1809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875">
                <a:solidFill>
                  <a:schemeClr val="tx1"/>
                </a:solidFill>
                <a:latin typeface="+mn-lt"/>
                <a:ea typeface="+mn-ea"/>
              </a:defRPr>
            </a:lvl3pPr>
            <a:lvl4pPr marL="1269206" indent="-1809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1575">
                <a:solidFill>
                  <a:schemeClr val="tx1"/>
                </a:solidFill>
                <a:latin typeface="+mn-lt"/>
                <a:ea typeface="+mn-ea"/>
              </a:defRPr>
            </a:lvl4pPr>
            <a:lvl5pPr marL="1632347" indent="-1809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1575">
                <a:solidFill>
                  <a:schemeClr val="tx1"/>
                </a:solidFill>
                <a:latin typeface="+mn-lt"/>
                <a:ea typeface="+mn-ea"/>
              </a:defRPr>
            </a:lvl5pPr>
            <a:lvl6pPr marL="1995524" indent="-18141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87">
                <a:solidFill>
                  <a:schemeClr val="tx1"/>
                </a:solidFill>
                <a:latin typeface="+mn-lt"/>
                <a:ea typeface="+mn-ea"/>
              </a:defRPr>
            </a:lvl6pPr>
            <a:lvl7pPr marL="2358347" indent="-18141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87">
                <a:solidFill>
                  <a:schemeClr val="tx1"/>
                </a:solidFill>
                <a:latin typeface="+mn-lt"/>
                <a:ea typeface="+mn-ea"/>
              </a:defRPr>
            </a:lvl7pPr>
            <a:lvl8pPr marL="2721169" indent="-18141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87">
                <a:solidFill>
                  <a:schemeClr val="tx1"/>
                </a:solidFill>
                <a:latin typeface="+mn-lt"/>
                <a:ea typeface="+mn-ea"/>
              </a:defRPr>
            </a:lvl8pPr>
            <a:lvl9pPr marL="3083991" indent="-18141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87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spcBef>
                <a:spcPts val="600"/>
              </a:spcBef>
              <a:defRPr/>
            </a:pPr>
            <a:r>
              <a:rPr lang="en-US" altLang="zh-CN" sz="24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编写把十进制正整数转换为</a:t>
            </a:r>
            <a:r>
              <a:rPr lang="en-US" altLang="zh-CN" sz="24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进制</a:t>
            </a:r>
            <a:r>
              <a:rPr lang="en-US" altLang="zh-CN" sz="24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(S=2</a:t>
            </a:r>
            <a:r>
              <a:rPr lang="zh-CN" altLang="en-US" sz="24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16)</a:t>
            </a:r>
            <a:r>
              <a:rPr lang="zh-CN" altLang="en-US" sz="24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数输出的递归算法。</a:t>
            </a:r>
          </a:p>
          <a:p>
            <a:pPr eaLnBrk="1" hangingPunct="1">
              <a:spcBef>
                <a:spcPts val="600"/>
              </a:spcBef>
              <a:defRPr/>
            </a:pPr>
            <a:r>
              <a:rPr lang="en-US" altLang="zh-CN" sz="24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编写出计算</a:t>
            </a:r>
            <a:r>
              <a:rPr lang="en-US" altLang="zh-CN" sz="24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Fib(n)</a:t>
            </a:r>
            <a:r>
              <a:rPr lang="zh-CN" altLang="en-US" sz="24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的递归算法。并分析递归算法和非递归算法它们的时间复杂度和空间复杂度。</a:t>
            </a:r>
          </a:p>
          <a:p>
            <a:pPr eaLnBrk="1" hangingPunct="1">
              <a:spcBef>
                <a:spcPts val="600"/>
              </a:spcBef>
              <a:defRPr/>
            </a:pPr>
            <a:r>
              <a:rPr lang="en-US" altLang="zh-CN" sz="24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杨辉三角形的递归实现。</a:t>
            </a:r>
          </a:p>
          <a:p>
            <a:pPr eaLnBrk="1" hangingPunct="1">
              <a:spcBef>
                <a:spcPts val="600"/>
              </a:spcBef>
              <a:defRPr/>
            </a:pPr>
            <a:r>
              <a:rPr lang="en-US" altLang="zh-CN" sz="24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．一个射击运动员打靶，靶一共有</a:t>
            </a:r>
            <a:r>
              <a:rPr lang="en-US" altLang="zh-CN" sz="24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环，连开</a:t>
            </a:r>
            <a:r>
              <a:rPr lang="en-US" altLang="zh-CN" sz="24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枪打中</a:t>
            </a:r>
            <a:r>
              <a:rPr lang="en-US" altLang="zh-CN" sz="24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r>
              <a:rPr lang="zh-CN" altLang="en-US" sz="24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环的可能性有多少种？试用递归算法实现。 </a:t>
            </a:r>
            <a:r>
              <a:rPr lang="en-US" altLang="zh-CN" sz="24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【《</a:t>
            </a:r>
            <a:r>
              <a:rPr lang="zh-CN" altLang="en-US" sz="24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程序员面试宝典</a:t>
            </a:r>
            <a:r>
              <a:rPr lang="en-US" altLang="zh-CN" sz="24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》Ch8</a:t>
            </a:r>
            <a:r>
              <a:rPr lang="zh-CN" altLang="en-US" sz="24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，电子工业出版社</a:t>
            </a:r>
            <a:r>
              <a:rPr lang="en-US" altLang="zh-CN" sz="24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 lvl="1" eaLnBrk="1" hangingPunct="1">
              <a:spcBef>
                <a:spcPts val="600"/>
              </a:spcBef>
              <a:defRPr/>
            </a:pPr>
            <a:r>
              <a:rPr lang="zh-CN" altLang="en-US" sz="20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分析：本题可以通过</a:t>
            </a:r>
            <a:r>
              <a:rPr lang="en-US" altLang="zh-CN" sz="20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0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重循环实现，但这样的时间复杂度和空间复杂度无疑很高。比较好的方法是采用递归的方式。程序结果一共有</a:t>
            </a:r>
            <a:r>
              <a:rPr lang="en-US" altLang="zh-CN" sz="20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92 378</a:t>
            </a:r>
            <a:r>
              <a:rPr lang="zh-CN" altLang="en-US" sz="20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种可能。</a:t>
            </a:r>
          </a:p>
          <a:p>
            <a:pPr eaLnBrk="1" hangingPunct="1">
              <a:spcBef>
                <a:spcPts val="600"/>
              </a:spcBef>
              <a:defRPr/>
            </a:pPr>
            <a:r>
              <a:rPr lang="en-US" altLang="zh-CN" sz="24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编写一个递归算法，输出自然数</a:t>
            </a:r>
            <a:r>
              <a:rPr lang="en-US" altLang="zh-CN" sz="24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1~n</a:t>
            </a:r>
            <a:r>
              <a:rPr lang="zh-CN" altLang="en-US" sz="24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这</a:t>
            </a:r>
            <a:r>
              <a:rPr lang="en-US" altLang="zh-CN" sz="24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个数的全排列</a:t>
            </a:r>
          </a:p>
          <a:p>
            <a:pPr eaLnBrk="1" hangingPunct="1">
              <a:spcBef>
                <a:spcPts val="600"/>
              </a:spcBef>
              <a:defRPr/>
            </a:pPr>
            <a:r>
              <a:rPr lang="en-US" altLang="zh-CN" sz="24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24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编写</a:t>
            </a:r>
            <a:r>
              <a:rPr lang="en-US" altLang="zh-CN" sz="24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GRAY</a:t>
            </a:r>
            <a:r>
              <a:rPr lang="zh-CN" altLang="en-US" sz="24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码的递归算法。</a:t>
            </a:r>
          </a:p>
        </p:txBody>
      </p:sp>
    </p:spTree>
    <p:extLst>
      <p:ext uri="{BB962C8B-B14F-4D97-AF65-F5344CB8AC3E}">
        <p14:creationId xmlns:p14="http://schemas.microsoft.com/office/powerpoint/2010/main" val="1981255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0" name="标题 13">
            <a:extLst>
              <a:ext uri="{FF2B5EF4-FFF2-40B4-BE49-F238E27FC236}">
                <a16:creationId xmlns:a16="http://schemas.microsoft.com/office/drawing/2014/main" id="{385DC77F-9CA5-4129-AEFC-B45F54502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3" y="393709"/>
            <a:ext cx="8229600" cy="396479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3.1.3  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栈的应用</a:t>
            </a: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2——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中缀表达式求值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368DA8D-9BE3-48E8-8C71-EDCCA970C945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341687"/>
            <a:ext cx="8229600" cy="1008063"/>
          </a:xfrm>
          <a:prstGeom prst="rect">
            <a:avLst/>
          </a:prstGeom>
        </p:spPr>
        <p:txBody>
          <a:bodyPr/>
          <a:lstStyle>
            <a:lvl1pPr marL="271463" indent="-2714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panose="05000000000000000000" pitchFamily="2" charset="2"/>
              <a:buChar char="n"/>
              <a:defRPr kumimoji="1" sz="1575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1pPr>
            <a:lvl2pPr marL="589360" indent="-226219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175">
                <a:solidFill>
                  <a:schemeClr val="tx1"/>
                </a:solidFill>
                <a:latin typeface="+mn-lt"/>
                <a:ea typeface="+mn-ea"/>
              </a:defRPr>
            </a:lvl2pPr>
            <a:lvl3pPr marL="906066" indent="-1809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875">
                <a:solidFill>
                  <a:schemeClr val="tx1"/>
                </a:solidFill>
                <a:latin typeface="+mn-lt"/>
                <a:ea typeface="+mn-ea"/>
              </a:defRPr>
            </a:lvl3pPr>
            <a:lvl4pPr marL="1269206" indent="-1809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1575">
                <a:solidFill>
                  <a:schemeClr val="tx1"/>
                </a:solidFill>
                <a:latin typeface="+mn-lt"/>
                <a:ea typeface="+mn-ea"/>
              </a:defRPr>
            </a:lvl4pPr>
            <a:lvl5pPr marL="1632347" indent="-1809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1575">
                <a:solidFill>
                  <a:schemeClr val="tx1"/>
                </a:solidFill>
                <a:latin typeface="+mn-lt"/>
                <a:ea typeface="+mn-ea"/>
              </a:defRPr>
            </a:lvl5pPr>
            <a:lvl6pPr marL="1995524" indent="-18141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87">
                <a:solidFill>
                  <a:schemeClr val="tx1"/>
                </a:solidFill>
                <a:latin typeface="+mn-lt"/>
                <a:ea typeface="+mn-ea"/>
              </a:defRPr>
            </a:lvl6pPr>
            <a:lvl7pPr marL="2358347" indent="-18141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87">
                <a:solidFill>
                  <a:schemeClr val="tx1"/>
                </a:solidFill>
                <a:latin typeface="+mn-lt"/>
                <a:ea typeface="+mn-ea"/>
              </a:defRPr>
            </a:lvl7pPr>
            <a:lvl8pPr marL="2721169" indent="-18141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87">
                <a:solidFill>
                  <a:schemeClr val="tx1"/>
                </a:solidFill>
                <a:latin typeface="+mn-lt"/>
                <a:ea typeface="+mn-ea"/>
              </a:defRPr>
            </a:lvl8pPr>
            <a:lvl9pPr marL="3083991" indent="-18141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87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just" eaLnBrk="1" hangingPunct="1">
              <a:defRPr/>
            </a:pPr>
            <a:r>
              <a:rPr lang="zh-CN" altLang="en-US" sz="2800" b="1" ker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表达式求值是程序设计语言编译中的一个最基本问题。它的实现需要借助栈来完成。这里介绍一种简单直观，广为使用的算法，即“算符优先法”。</a:t>
            </a:r>
          </a:p>
          <a:p>
            <a:pPr algn="just" eaLnBrk="1" hangingPunct="1">
              <a:defRPr/>
            </a:pPr>
            <a:r>
              <a:rPr lang="zh-CN" altLang="en-US" sz="2800" b="1" ker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为实现算符优先算法，可以使用两个工作栈。</a:t>
            </a:r>
          </a:p>
          <a:p>
            <a:pPr algn="just" eaLnBrk="1" hangingPunct="1">
              <a:defRPr/>
            </a:pPr>
            <a:r>
              <a:rPr lang="en-US" altLang="zh-CN" sz="2800" b="1" ker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800" b="1" ker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运算符</a:t>
            </a:r>
            <a:r>
              <a:rPr lang="en-US" altLang="zh-CN" sz="2800" b="1" ker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OPTR</a:t>
            </a:r>
            <a:r>
              <a:rPr lang="zh-CN" altLang="en-US" sz="2800" b="1" ker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栈</a:t>
            </a:r>
            <a:r>
              <a:rPr lang="en-US" altLang="zh-CN" sz="2800" b="1" ker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,   </a:t>
            </a:r>
            <a:r>
              <a:rPr lang="zh-CN" altLang="en-US" sz="2800" b="1" ker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用以寄存运算符；</a:t>
            </a:r>
          </a:p>
          <a:p>
            <a:pPr algn="just" eaLnBrk="1" hangingPunct="1">
              <a:defRPr/>
            </a:pPr>
            <a:r>
              <a:rPr lang="en-US" altLang="zh-CN" sz="2800" b="1" ker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800" b="1" ker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操作数</a:t>
            </a:r>
            <a:r>
              <a:rPr lang="en-US" altLang="zh-CN" sz="2800" b="1" ker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OPND</a:t>
            </a:r>
            <a:r>
              <a:rPr lang="zh-CN" altLang="en-US" sz="2800" b="1" ker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栈</a:t>
            </a:r>
            <a:r>
              <a:rPr lang="en-US" altLang="zh-CN" sz="2800" b="1" ker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,  </a:t>
            </a:r>
            <a:r>
              <a:rPr lang="zh-CN" altLang="en-US" sz="2800" b="1" ker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用以寄存操作数或运算结果。</a:t>
            </a:r>
            <a:endParaRPr lang="zh-CN" altLang="en-US" sz="2800" b="1" kern="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7226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0" name="标题 13">
            <a:extLst>
              <a:ext uri="{FF2B5EF4-FFF2-40B4-BE49-F238E27FC236}">
                <a16:creationId xmlns:a16="http://schemas.microsoft.com/office/drawing/2014/main" id="{385DC77F-9CA5-4129-AEFC-B45F54502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3" y="393709"/>
            <a:ext cx="8229600" cy="396479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3.1  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操作受限的线性表</a:t>
            </a: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——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栈</a:t>
            </a: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9257A6B5-300F-4A40-95ED-E6DC62993F6B}"/>
              </a:ext>
            </a:extLst>
          </p:cNvPr>
          <p:cNvGrpSpPr>
            <a:grpSpLocks/>
          </p:cNvGrpSpPr>
          <p:nvPr/>
        </p:nvGrpSpPr>
        <p:grpSpPr bwMode="auto">
          <a:xfrm>
            <a:off x="2286000" y="2921000"/>
            <a:ext cx="1924050" cy="2819400"/>
            <a:chOff x="1440" y="1920"/>
            <a:chExt cx="1212" cy="1776"/>
          </a:xfrm>
        </p:grpSpPr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ABA7B0B-D999-4062-A650-19E9441F25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1920"/>
              <a:ext cx="0" cy="1776"/>
            </a:xfrm>
            <a:prstGeom prst="line">
              <a:avLst/>
            </a:prstGeom>
            <a:noFill/>
            <a:ln w="571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Line 9">
              <a:extLst>
                <a:ext uri="{FF2B5EF4-FFF2-40B4-BE49-F238E27FC236}">
                  <a16:creationId xmlns:a16="http://schemas.microsoft.com/office/drawing/2014/main" id="{3A64F2FB-8C25-4096-BA86-5EA7E2770B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3696"/>
              <a:ext cx="1200" cy="0"/>
            </a:xfrm>
            <a:prstGeom prst="line">
              <a:avLst/>
            </a:prstGeom>
            <a:noFill/>
            <a:ln w="571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Line 10">
              <a:extLst>
                <a:ext uri="{FF2B5EF4-FFF2-40B4-BE49-F238E27FC236}">
                  <a16:creationId xmlns:a16="http://schemas.microsoft.com/office/drawing/2014/main" id="{CAC8CCEB-7AEA-49DD-965E-7766B45643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2" y="1968"/>
              <a:ext cx="0" cy="1728"/>
            </a:xfrm>
            <a:prstGeom prst="line">
              <a:avLst/>
            </a:prstGeom>
            <a:noFill/>
            <a:ln w="571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Rectangle 12">
            <a:extLst>
              <a:ext uri="{FF2B5EF4-FFF2-40B4-BE49-F238E27FC236}">
                <a16:creationId xmlns:a16="http://schemas.microsoft.com/office/drawing/2014/main" id="{1AD9F144-BFAB-4858-9E69-B0AD87162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5111750"/>
            <a:ext cx="19050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0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None/>
            </a:pPr>
            <a:r>
              <a:rPr lang="en-US" altLang="zh-CN" sz="4000" i="1" dirty="0">
                <a:solidFill>
                  <a:srgbClr val="002060"/>
                </a:solidFill>
                <a:latin typeface="+mj-lt"/>
                <a:ea typeface="微软雅黑" panose="020B0503020204020204" pitchFamily="34" charset="-122"/>
              </a:rPr>
              <a:t>a</a:t>
            </a:r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24B179B1-98F1-4491-B10F-44A0FBBE76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4492625"/>
            <a:ext cx="19050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0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None/>
            </a:pPr>
            <a:r>
              <a:rPr lang="en-US" altLang="zh-CN" sz="4000" i="1" dirty="0">
                <a:solidFill>
                  <a:srgbClr val="002060"/>
                </a:solidFill>
                <a:latin typeface="+mj-lt"/>
                <a:ea typeface="微软雅黑" panose="020B0503020204020204" pitchFamily="34" charset="-122"/>
              </a:rPr>
              <a:t>b</a:t>
            </a:r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89ED3A9C-47B4-4881-A445-E6F45FA21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878263"/>
            <a:ext cx="19050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0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000" i="1" dirty="0">
                <a:solidFill>
                  <a:srgbClr val="002060"/>
                </a:solidFill>
                <a:latin typeface="+mj-lt"/>
                <a:ea typeface="微软雅黑" panose="020B0503020204020204" pitchFamily="34" charset="-122"/>
              </a:rPr>
              <a:t>c</a:t>
            </a:r>
            <a:endParaRPr lang="en-US" altLang="zh-CN" sz="4000" i="1" baseline="-25000" dirty="0">
              <a:solidFill>
                <a:srgbClr val="002060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18" name="Arc 15">
            <a:extLst>
              <a:ext uri="{FF2B5EF4-FFF2-40B4-BE49-F238E27FC236}">
                <a16:creationId xmlns:a16="http://schemas.microsoft.com/office/drawing/2014/main" id="{16C03871-5D6E-42AF-906C-381BF8ED011B}"/>
              </a:ext>
            </a:extLst>
          </p:cNvPr>
          <p:cNvSpPr>
            <a:spLocks/>
          </p:cNvSpPr>
          <p:nvPr/>
        </p:nvSpPr>
        <p:spPr bwMode="auto">
          <a:xfrm>
            <a:off x="1511300" y="2079625"/>
            <a:ext cx="949325" cy="1079500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 Box 16">
            <a:extLst>
              <a:ext uri="{FF2B5EF4-FFF2-40B4-BE49-F238E27FC236}">
                <a16:creationId xmlns:a16="http://schemas.microsoft.com/office/drawing/2014/main" id="{8D00602D-67D3-4ADD-852F-F7340F371D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2349500"/>
            <a:ext cx="9001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入栈</a:t>
            </a:r>
          </a:p>
        </p:txBody>
      </p:sp>
      <p:sp>
        <p:nvSpPr>
          <p:cNvPr id="20" name="Arc 20">
            <a:extLst>
              <a:ext uri="{FF2B5EF4-FFF2-40B4-BE49-F238E27FC236}">
                <a16:creationId xmlns:a16="http://schemas.microsoft.com/office/drawing/2014/main" id="{5BF254BC-B89C-4945-8E8D-74654A964AA9}"/>
              </a:ext>
            </a:extLst>
          </p:cNvPr>
          <p:cNvSpPr>
            <a:spLocks/>
          </p:cNvSpPr>
          <p:nvPr/>
        </p:nvSpPr>
        <p:spPr bwMode="auto">
          <a:xfrm rot="10886353" flipV="1">
            <a:off x="3978275" y="2079625"/>
            <a:ext cx="1012825" cy="1157288"/>
          </a:xfrm>
          <a:custGeom>
            <a:avLst/>
            <a:gdLst>
              <a:gd name="T0" fmla="*/ 0 w 26092"/>
              <a:gd name="T1" fmla="*/ 2147483646 h 21600"/>
              <a:gd name="T2" fmla="*/ 2147483646 w 26092"/>
              <a:gd name="T3" fmla="*/ 2147483646 h 21600"/>
              <a:gd name="T4" fmla="*/ 2147483646 w 26092"/>
              <a:gd name="T5" fmla="*/ 2147483646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6092" h="21600" fill="none" extrusionOk="0">
                <a:moveTo>
                  <a:pt x="0" y="489"/>
                </a:moveTo>
                <a:cubicBezTo>
                  <a:pt x="1501" y="163"/>
                  <a:pt x="3034" y="-1"/>
                  <a:pt x="4571" y="0"/>
                </a:cubicBezTo>
                <a:cubicBezTo>
                  <a:pt x="15786" y="0"/>
                  <a:pt x="25136" y="8584"/>
                  <a:pt x="26092" y="19758"/>
                </a:cubicBezTo>
              </a:path>
              <a:path w="26092" h="21600" stroke="0" extrusionOk="0">
                <a:moveTo>
                  <a:pt x="0" y="489"/>
                </a:moveTo>
                <a:cubicBezTo>
                  <a:pt x="1501" y="163"/>
                  <a:pt x="3034" y="-1"/>
                  <a:pt x="4571" y="0"/>
                </a:cubicBezTo>
                <a:cubicBezTo>
                  <a:pt x="15786" y="0"/>
                  <a:pt x="25136" y="8584"/>
                  <a:pt x="26092" y="19758"/>
                </a:cubicBezTo>
                <a:lnTo>
                  <a:pt x="4571" y="21600"/>
                </a:lnTo>
                <a:lnTo>
                  <a:pt x="0" y="489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 Box 21">
            <a:extLst>
              <a:ext uri="{FF2B5EF4-FFF2-40B4-BE49-F238E27FC236}">
                <a16:creationId xmlns:a16="http://schemas.microsoft.com/office/drawing/2014/main" id="{A5AE49A6-B6AF-40BB-8941-34363B21D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7188" y="2393950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出栈</a:t>
            </a:r>
          </a:p>
        </p:txBody>
      </p:sp>
      <p:grpSp>
        <p:nvGrpSpPr>
          <p:cNvPr id="30" name="Group 26">
            <a:extLst>
              <a:ext uri="{FF2B5EF4-FFF2-40B4-BE49-F238E27FC236}">
                <a16:creationId xmlns:a16="http://schemas.microsoft.com/office/drawing/2014/main" id="{0F614022-9097-4CE8-9348-239AC674E16C}"/>
              </a:ext>
            </a:extLst>
          </p:cNvPr>
          <p:cNvGrpSpPr>
            <a:grpSpLocks/>
          </p:cNvGrpSpPr>
          <p:nvPr/>
        </p:nvGrpSpPr>
        <p:grpSpPr bwMode="auto">
          <a:xfrm>
            <a:off x="806450" y="5270500"/>
            <a:ext cx="1295400" cy="457200"/>
            <a:chOff x="528" y="3360"/>
            <a:chExt cx="816" cy="288"/>
          </a:xfrm>
        </p:grpSpPr>
        <p:sp>
          <p:nvSpPr>
            <p:cNvPr id="31" name="Line 24">
              <a:extLst>
                <a:ext uri="{FF2B5EF4-FFF2-40B4-BE49-F238E27FC236}">
                  <a16:creationId xmlns:a16="http://schemas.microsoft.com/office/drawing/2014/main" id="{5B039CE3-C9AC-446A-BAC0-0FC3CBE6BE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3648"/>
              <a:ext cx="8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Text Box 25">
              <a:extLst>
                <a:ext uri="{FF2B5EF4-FFF2-40B4-BE49-F238E27FC236}">
                  <a16:creationId xmlns:a16="http://schemas.microsoft.com/office/drawing/2014/main" id="{AE6BBE1F-E491-4F0F-982D-3BF3B5CA0E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3360"/>
              <a:ext cx="5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栈底</a:t>
              </a:r>
            </a:p>
          </p:txBody>
        </p:sp>
      </p:grpSp>
      <p:grpSp>
        <p:nvGrpSpPr>
          <p:cNvPr id="33" name="Group 27">
            <a:extLst>
              <a:ext uri="{FF2B5EF4-FFF2-40B4-BE49-F238E27FC236}">
                <a16:creationId xmlns:a16="http://schemas.microsoft.com/office/drawing/2014/main" id="{CDA05088-312A-4E46-8E64-79AEA197C5C4}"/>
              </a:ext>
            </a:extLst>
          </p:cNvPr>
          <p:cNvGrpSpPr>
            <a:grpSpLocks/>
          </p:cNvGrpSpPr>
          <p:nvPr/>
        </p:nvGrpSpPr>
        <p:grpSpPr bwMode="auto">
          <a:xfrm>
            <a:off x="817563" y="3751263"/>
            <a:ext cx="1295400" cy="457200"/>
            <a:chOff x="528" y="3360"/>
            <a:chExt cx="816" cy="288"/>
          </a:xfrm>
        </p:grpSpPr>
        <p:sp>
          <p:nvSpPr>
            <p:cNvPr id="34" name="Line 28">
              <a:extLst>
                <a:ext uri="{FF2B5EF4-FFF2-40B4-BE49-F238E27FC236}">
                  <a16:creationId xmlns:a16="http://schemas.microsoft.com/office/drawing/2014/main" id="{2E0CF3D7-6DE9-479C-A4F6-F612B817F9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3648"/>
              <a:ext cx="8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 Box 29">
              <a:extLst>
                <a:ext uri="{FF2B5EF4-FFF2-40B4-BE49-F238E27FC236}">
                  <a16:creationId xmlns:a16="http://schemas.microsoft.com/office/drawing/2014/main" id="{6E3AE3D5-96E1-4B55-8C37-80C0809445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3360"/>
              <a:ext cx="5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栈顶</a:t>
              </a:r>
            </a:p>
          </p:txBody>
        </p:sp>
      </p:grpSp>
      <p:sp>
        <p:nvSpPr>
          <p:cNvPr id="36" name="Text Box 37">
            <a:extLst>
              <a:ext uri="{FF2B5EF4-FFF2-40B4-BE49-F238E27FC236}">
                <a16:creationId xmlns:a16="http://schemas.microsoft.com/office/drawing/2014/main" id="{049579CA-E4A5-4EDE-BDD5-FEDAEF25DD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3763" y="3833813"/>
            <a:ext cx="4122737" cy="1160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b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插入：入栈、进栈、压栈</a:t>
            </a:r>
          </a:p>
          <a:p>
            <a:pPr>
              <a:spcBef>
                <a:spcPct val="50000"/>
              </a:spcBef>
              <a:defRPr/>
            </a:pPr>
            <a:r>
              <a:rPr lang="zh-CN" altLang="en-US" sz="2800" b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删除：出栈、弹栈</a:t>
            </a:r>
          </a:p>
        </p:txBody>
      </p:sp>
      <p:grpSp>
        <p:nvGrpSpPr>
          <p:cNvPr id="37" name="Group 38">
            <a:extLst>
              <a:ext uri="{FF2B5EF4-FFF2-40B4-BE49-F238E27FC236}">
                <a16:creationId xmlns:a16="http://schemas.microsoft.com/office/drawing/2014/main" id="{5B57E376-A776-46F3-9DA3-220DEF6712FD}"/>
              </a:ext>
            </a:extLst>
          </p:cNvPr>
          <p:cNvGrpSpPr>
            <a:grpSpLocks/>
          </p:cNvGrpSpPr>
          <p:nvPr/>
        </p:nvGrpSpPr>
        <p:grpSpPr bwMode="auto">
          <a:xfrm>
            <a:off x="804863" y="4832350"/>
            <a:ext cx="1295400" cy="457200"/>
            <a:chOff x="528" y="3360"/>
            <a:chExt cx="816" cy="288"/>
          </a:xfrm>
        </p:grpSpPr>
        <p:sp>
          <p:nvSpPr>
            <p:cNvPr id="38" name="Line 39">
              <a:extLst>
                <a:ext uri="{FF2B5EF4-FFF2-40B4-BE49-F238E27FC236}">
                  <a16:creationId xmlns:a16="http://schemas.microsoft.com/office/drawing/2014/main" id="{228C97A9-CFF9-4580-986A-FCE32570F2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3648"/>
              <a:ext cx="8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Text Box 40">
              <a:extLst>
                <a:ext uri="{FF2B5EF4-FFF2-40B4-BE49-F238E27FC236}">
                  <a16:creationId xmlns:a16="http://schemas.microsoft.com/office/drawing/2014/main" id="{015D105E-544E-40C8-A269-529848B0BC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3360"/>
              <a:ext cx="5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栈顶</a:t>
              </a:r>
            </a:p>
          </p:txBody>
        </p:sp>
      </p:grpSp>
      <p:grpSp>
        <p:nvGrpSpPr>
          <p:cNvPr id="40" name="Group 41">
            <a:extLst>
              <a:ext uri="{FF2B5EF4-FFF2-40B4-BE49-F238E27FC236}">
                <a16:creationId xmlns:a16="http://schemas.microsoft.com/office/drawing/2014/main" id="{8C33EBAC-799B-4894-9B1E-764144DA9166}"/>
              </a:ext>
            </a:extLst>
          </p:cNvPr>
          <p:cNvGrpSpPr>
            <a:grpSpLocks/>
          </p:cNvGrpSpPr>
          <p:nvPr/>
        </p:nvGrpSpPr>
        <p:grpSpPr bwMode="auto">
          <a:xfrm>
            <a:off x="801688" y="4337050"/>
            <a:ext cx="1295400" cy="457200"/>
            <a:chOff x="528" y="3360"/>
            <a:chExt cx="816" cy="288"/>
          </a:xfrm>
        </p:grpSpPr>
        <p:sp>
          <p:nvSpPr>
            <p:cNvPr id="41" name="Line 42">
              <a:extLst>
                <a:ext uri="{FF2B5EF4-FFF2-40B4-BE49-F238E27FC236}">
                  <a16:creationId xmlns:a16="http://schemas.microsoft.com/office/drawing/2014/main" id="{2F486191-87E0-44DD-B87D-34AD027AC8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3648"/>
              <a:ext cx="8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Text Box 43">
              <a:extLst>
                <a:ext uri="{FF2B5EF4-FFF2-40B4-BE49-F238E27FC236}">
                  <a16:creationId xmlns:a16="http://schemas.microsoft.com/office/drawing/2014/main" id="{2A6EE403-2E76-4DCD-BA62-BAA36A7B78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3360"/>
              <a:ext cx="5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栈顶</a:t>
              </a:r>
            </a:p>
          </p:txBody>
        </p:sp>
      </p:grpSp>
      <p:sp>
        <p:nvSpPr>
          <p:cNvPr id="43" name="Text Box 6">
            <a:extLst>
              <a:ext uri="{FF2B5EF4-FFF2-40B4-BE49-F238E27FC236}">
                <a16:creationId xmlns:a16="http://schemas.microsoft.com/office/drawing/2014/main" id="{98E34812-F4A2-4456-8459-2F304A6181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439" y="1239039"/>
            <a:ext cx="64770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3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栈的操作特性：</a:t>
            </a:r>
            <a:r>
              <a:rPr lang="zh-CN" alt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后进先出</a:t>
            </a:r>
          </a:p>
        </p:txBody>
      </p:sp>
    </p:spTree>
    <p:extLst>
      <p:ext uri="{BB962C8B-B14F-4D97-AF65-F5344CB8AC3E}">
        <p14:creationId xmlns:p14="http://schemas.microsoft.com/office/powerpoint/2010/main" val="2740270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utoUpdateAnimBg="0"/>
      <p:bldP spid="16" grpId="0" animBg="1" autoUpdateAnimBg="0"/>
      <p:bldP spid="17" grpId="0" animBg="1" autoUpdateAnimBg="0"/>
      <p:bldP spid="4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0" name="标题 13">
            <a:extLst>
              <a:ext uri="{FF2B5EF4-FFF2-40B4-BE49-F238E27FC236}">
                <a16:creationId xmlns:a16="http://schemas.microsoft.com/office/drawing/2014/main" id="{385DC77F-9CA5-4129-AEFC-B45F54502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3" y="393709"/>
            <a:ext cx="8229600" cy="396479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3.1.3  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栈的应用</a:t>
            </a: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2——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中缀表达式求值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40E975C-4741-4F02-B6FC-5A02BB920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84" y="1214324"/>
            <a:ext cx="82296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75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362822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6pPr>
            <a:lvl7pPr marL="725645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7pPr>
            <a:lvl8pPr marL="1088468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8pPr>
            <a:lvl9pPr marL="1451290" algn="l" rtl="0" eaLnBrk="0" fontAlgn="base" hangingPunct="0">
              <a:spcBef>
                <a:spcPct val="0"/>
              </a:spcBef>
              <a:spcAft>
                <a:spcPct val="0"/>
              </a:spcAft>
              <a:defRPr sz="1904">
                <a:solidFill>
                  <a:schemeClr val="tx1"/>
                </a:solidFill>
                <a:latin typeface="Calibri" pitchFamily="34" charset="0"/>
                <a:ea typeface="黑体" pitchFamily="2" charset="-122"/>
              </a:defRPr>
            </a:lvl9pPr>
          </a:lstStyle>
          <a:p>
            <a:pPr algn="just" eaLnBrk="1" hangingPunct="1">
              <a:defRPr/>
            </a:pPr>
            <a:r>
              <a:rPr lang="zh-CN" altLang="en-US" sz="2800" ker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算法思想：</a:t>
            </a:r>
            <a:endParaRPr lang="zh-CN" altLang="en-US" sz="2800" kern="0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DFCF548-B0FB-4EC8-8014-D91B90F0BB4C}"/>
              </a:ext>
            </a:extLst>
          </p:cNvPr>
          <p:cNvSpPr txBox="1">
            <a:spLocks noChangeArrowheads="1"/>
          </p:cNvSpPr>
          <p:nvPr/>
        </p:nvSpPr>
        <p:spPr>
          <a:xfrm>
            <a:off x="498484" y="1964141"/>
            <a:ext cx="8229600" cy="1008063"/>
          </a:xfrm>
          <a:prstGeom prst="rect">
            <a:avLst/>
          </a:prstGeom>
        </p:spPr>
        <p:txBody>
          <a:bodyPr/>
          <a:lstStyle>
            <a:lvl1pPr marL="271463" indent="-2714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panose="05000000000000000000" pitchFamily="2" charset="2"/>
              <a:buChar char="n"/>
              <a:defRPr kumimoji="1" sz="1575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1pPr>
            <a:lvl2pPr marL="589360" indent="-226219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175">
                <a:solidFill>
                  <a:schemeClr val="tx1"/>
                </a:solidFill>
                <a:latin typeface="+mn-lt"/>
                <a:ea typeface="+mn-ea"/>
              </a:defRPr>
            </a:lvl2pPr>
            <a:lvl3pPr marL="906066" indent="-1809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875">
                <a:solidFill>
                  <a:schemeClr val="tx1"/>
                </a:solidFill>
                <a:latin typeface="+mn-lt"/>
                <a:ea typeface="+mn-ea"/>
              </a:defRPr>
            </a:lvl3pPr>
            <a:lvl4pPr marL="1269206" indent="-1809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1575">
                <a:solidFill>
                  <a:schemeClr val="tx1"/>
                </a:solidFill>
                <a:latin typeface="+mn-lt"/>
                <a:ea typeface="+mn-ea"/>
              </a:defRPr>
            </a:lvl4pPr>
            <a:lvl5pPr marL="1632347" indent="-1809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1575">
                <a:solidFill>
                  <a:schemeClr val="tx1"/>
                </a:solidFill>
                <a:latin typeface="+mn-lt"/>
                <a:ea typeface="+mn-ea"/>
              </a:defRPr>
            </a:lvl5pPr>
            <a:lvl6pPr marL="1995524" indent="-18141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87">
                <a:solidFill>
                  <a:schemeClr val="tx1"/>
                </a:solidFill>
                <a:latin typeface="+mn-lt"/>
                <a:ea typeface="+mn-ea"/>
              </a:defRPr>
            </a:lvl6pPr>
            <a:lvl7pPr marL="2358347" indent="-18141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87">
                <a:solidFill>
                  <a:schemeClr val="tx1"/>
                </a:solidFill>
                <a:latin typeface="+mn-lt"/>
                <a:ea typeface="+mn-ea"/>
              </a:defRPr>
            </a:lvl7pPr>
            <a:lvl8pPr marL="2721169" indent="-18141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87">
                <a:solidFill>
                  <a:schemeClr val="tx1"/>
                </a:solidFill>
                <a:latin typeface="+mn-lt"/>
                <a:ea typeface="+mn-ea"/>
              </a:defRPr>
            </a:lvl8pPr>
            <a:lvl9pPr marL="3083991" indent="-18141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87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just" eaLnBrk="1" hangingPunct="1">
              <a:defRPr/>
            </a:pPr>
            <a:r>
              <a:rPr lang="en-US" altLang="zh-CN" sz="2800" b="1" ker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ker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）首先置操作数栈为空栈，表达式起始符“</a:t>
            </a:r>
            <a:r>
              <a:rPr lang="en-US" altLang="zh-CN" sz="2800" b="1" ker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@”</a:t>
            </a:r>
            <a:r>
              <a:rPr lang="zh-CN" altLang="en-US" sz="2800" b="1" ker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为运算符的栈底元素；</a:t>
            </a:r>
          </a:p>
          <a:p>
            <a:pPr algn="just" eaLnBrk="1" hangingPunct="1">
              <a:defRPr/>
            </a:pPr>
            <a:r>
              <a:rPr lang="en-US" altLang="zh-CN" sz="2800" b="1" ker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ker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）依次读入表达式中每个字符，若是操作数则进</a:t>
            </a:r>
            <a:r>
              <a:rPr lang="en-US" altLang="zh-CN" sz="2800" b="1" ker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OPND</a:t>
            </a:r>
            <a:r>
              <a:rPr lang="zh-CN" altLang="en-US" sz="2800" b="1" ker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栈，若是运算符，则与</a:t>
            </a:r>
            <a:r>
              <a:rPr lang="en-US" altLang="zh-CN" sz="2800" b="1" ker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OPTR</a:t>
            </a:r>
            <a:r>
              <a:rPr lang="zh-CN" altLang="en-US" sz="2800" b="1" ker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栈的栈顶运算符进行比较，作相应操作，直至整个表达式求值完毕（即</a:t>
            </a:r>
            <a:r>
              <a:rPr lang="en-US" altLang="zh-CN" sz="2800" b="1" ker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OPTR</a:t>
            </a:r>
            <a:r>
              <a:rPr lang="zh-CN" altLang="en-US" sz="2800" b="1" ker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栈的栈顶元素和当前读入的字符均为“</a:t>
            </a:r>
            <a:r>
              <a:rPr lang="en-US" altLang="zh-CN" sz="2800" b="1" ker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@”</a:t>
            </a:r>
            <a:r>
              <a:rPr lang="zh-CN" altLang="en-US" sz="2800" b="1" ker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</a:p>
          <a:p>
            <a:pPr algn="just" eaLnBrk="1" hangingPunct="1">
              <a:defRPr/>
            </a:pPr>
            <a:endParaRPr lang="zh-CN" altLang="en-US" sz="2800" b="1" kern="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750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0" name="标题 13">
            <a:extLst>
              <a:ext uri="{FF2B5EF4-FFF2-40B4-BE49-F238E27FC236}">
                <a16:creationId xmlns:a16="http://schemas.microsoft.com/office/drawing/2014/main" id="{385DC77F-9CA5-4129-AEFC-B45F54502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3" y="393709"/>
            <a:ext cx="8229600" cy="396479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3.1.3  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栈的应用</a:t>
            </a: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2——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中缀表达式求值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6E02635-61B2-48D9-A5A1-5D9A61EB15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1066800"/>
            <a:ext cx="198002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运算优先级</a:t>
            </a:r>
          </a:p>
        </p:txBody>
      </p:sp>
      <p:graphicFrame>
        <p:nvGraphicFramePr>
          <p:cNvPr id="7" name="Group 3">
            <a:extLst>
              <a:ext uri="{FF2B5EF4-FFF2-40B4-BE49-F238E27FC236}">
                <a16:creationId xmlns:a16="http://schemas.microsoft.com/office/drawing/2014/main" id="{8817E6CF-9804-4DDD-9246-C33A67E07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79385"/>
              </p:ext>
            </p:extLst>
          </p:nvPr>
        </p:nvGraphicFramePr>
        <p:xfrm>
          <a:off x="2057400" y="1905000"/>
          <a:ext cx="6096000" cy="4145008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81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T="45703" marB="457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＋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－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×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／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(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)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@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＋</a:t>
                      </a:r>
                    </a:p>
                  </a:txBody>
                  <a:tcPr marT="45703" marB="457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&gt;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&gt;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&lt;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&lt;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&lt;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&gt;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&gt;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－</a:t>
                      </a:r>
                    </a:p>
                  </a:txBody>
                  <a:tcPr marT="45703" marB="457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&gt;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&gt;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&lt;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&lt;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&lt;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&gt;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&gt;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×</a:t>
                      </a:r>
                    </a:p>
                  </a:txBody>
                  <a:tcPr marT="45703" marB="457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&gt;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&gt;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&gt;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&gt;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&lt;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&gt;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&gt;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／</a:t>
                      </a:r>
                    </a:p>
                  </a:txBody>
                  <a:tcPr marT="45703" marB="457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&gt;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&gt;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&gt;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&gt;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&lt;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&gt;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&gt;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1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(</a:t>
                      </a:r>
                    </a:p>
                  </a:txBody>
                  <a:tcPr marT="45703" marB="457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&lt;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&lt;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&lt;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&lt;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&lt;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=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1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)</a:t>
                      </a:r>
                    </a:p>
                  </a:txBody>
                  <a:tcPr marT="45703" marB="457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&gt;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&gt;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&gt;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&gt;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&gt;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&gt;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81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@</a:t>
                      </a:r>
                    </a:p>
                  </a:txBody>
                  <a:tcPr marT="45703" marB="457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&lt;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&lt;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&lt;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&lt;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&lt;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=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Text Box 86">
            <a:extLst>
              <a:ext uri="{FF2B5EF4-FFF2-40B4-BE49-F238E27FC236}">
                <a16:creationId xmlns:a16="http://schemas.microsoft.com/office/drawing/2014/main" id="{BC9FC5AE-4460-4AA6-AD8F-016C913C16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133600"/>
            <a:ext cx="172354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当前运算符</a:t>
            </a:r>
          </a:p>
        </p:txBody>
      </p:sp>
      <p:sp>
        <p:nvSpPr>
          <p:cNvPr id="9" name="Line 87">
            <a:extLst>
              <a:ext uri="{FF2B5EF4-FFF2-40B4-BE49-F238E27FC236}">
                <a16:creationId xmlns:a16="http://schemas.microsoft.com/office/drawing/2014/main" id="{D88EE574-7525-4973-B59A-85598E1B041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90800" y="60198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Line 88">
            <a:extLst>
              <a:ext uri="{FF2B5EF4-FFF2-40B4-BE49-F238E27FC236}">
                <a16:creationId xmlns:a16="http://schemas.microsoft.com/office/drawing/2014/main" id="{3A1679DD-4729-4C88-AFE0-B8150B2062C7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19050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Text Box 89">
            <a:extLst>
              <a:ext uri="{FF2B5EF4-FFF2-40B4-BE49-F238E27FC236}">
                <a16:creationId xmlns:a16="http://schemas.microsoft.com/office/drawing/2014/main" id="{38D95952-8A21-4540-A2A7-8BEAD55F43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6096000"/>
            <a:ext cx="17240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栈顶运算符</a:t>
            </a:r>
          </a:p>
        </p:txBody>
      </p:sp>
    </p:spTree>
    <p:extLst>
      <p:ext uri="{BB962C8B-B14F-4D97-AF65-F5344CB8AC3E}">
        <p14:creationId xmlns:p14="http://schemas.microsoft.com/office/powerpoint/2010/main" val="42852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0" name="标题 13">
            <a:extLst>
              <a:ext uri="{FF2B5EF4-FFF2-40B4-BE49-F238E27FC236}">
                <a16:creationId xmlns:a16="http://schemas.microsoft.com/office/drawing/2014/main" id="{385DC77F-9CA5-4129-AEFC-B45F54502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3" y="393709"/>
            <a:ext cx="8229600" cy="396479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3.1.3  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栈的应用</a:t>
            </a: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3——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后缀表达式求值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4ED600DD-05D0-4FCC-853A-FCA3869621CE}"/>
              </a:ext>
            </a:extLst>
          </p:cNvPr>
          <p:cNvSpPr txBox="1">
            <a:spLocks noChangeArrowheads="1"/>
          </p:cNvSpPr>
          <p:nvPr/>
        </p:nvSpPr>
        <p:spPr>
          <a:xfrm>
            <a:off x="559077" y="1556516"/>
            <a:ext cx="8229600" cy="1008063"/>
          </a:xfrm>
          <a:prstGeom prst="rect">
            <a:avLst/>
          </a:prstGeom>
        </p:spPr>
        <p:txBody>
          <a:bodyPr/>
          <a:lstStyle>
            <a:lvl1pPr marL="271463" indent="-2714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panose="05000000000000000000" pitchFamily="2" charset="2"/>
              <a:buChar char="n"/>
              <a:defRPr kumimoji="1" sz="1575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1pPr>
            <a:lvl2pPr marL="589360" indent="-226219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175">
                <a:solidFill>
                  <a:schemeClr val="tx1"/>
                </a:solidFill>
                <a:latin typeface="+mn-lt"/>
                <a:ea typeface="+mn-ea"/>
              </a:defRPr>
            </a:lvl2pPr>
            <a:lvl3pPr marL="906066" indent="-1809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875">
                <a:solidFill>
                  <a:schemeClr val="tx1"/>
                </a:solidFill>
                <a:latin typeface="+mn-lt"/>
                <a:ea typeface="+mn-ea"/>
              </a:defRPr>
            </a:lvl3pPr>
            <a:lvl4pPr marL="1269206" indent="-1809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1575">
                <a:solidFill>
                  <a:schemeClr val="tx1"/>
                </a:solidFill>
                <a:latin typeface="+mn-lt"/>
                <a:ea typeface="+mn-ea"/>
              </a:defRPr>
            </a:lvl4pPr>
            <a:lvl5pPr marL="1632347" indent="-1809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1575">
                <a:solidFill>
                  <a:schemeClr val="tx1"/>
                </a:solidFill>
                <a:latin typeface="+mn-lt"/>
                <a:ea typeface="+mn-ea"/>
              </a:defRPr>
            </a:lvl5pPr>
            <a:lvl6pPr marL="1995524" indent="-18141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87">
                <a:solidFill>
                  <a:schemeClr val="tx1"/>
                </a:solidFill>
                <a:latin typeface="+mn-lt"/>
                <a:ea typeface="+mn-ea"/>
              </a:defRPr>
            </a:lvl6pPr>
            <a:lvl7pPr marL="2358347" indent="-18141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87">
                <a:solidFill>
                  <a:schemeClr val="tx1"/>
                </a:solidFill>
                <a:latin typeface="+mn-lt"/>
                <a:ea typeface="+mn-ea"/>
              </a:defRPr>
            </a:lvl7pPr>
            <a:lvl8pPr marL="2721169" indent="-18141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87">
                <a:solidFill>
                  <a:schemeClr val="tx1"/>
                </a:solidFill>
                <a:latin typeface="+mn-lt"/>
                <a:ea typeface="+mn-ea"/>
              </a:defRPr>
            </a:lvl8pPr>
            <a:lvl9pPr marL="3083991" indent="-18141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87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zh-CN" altLang="en-US" sz="2800" b="1" ker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中缀转后缀</a:t>
            </a:r>
          </a:p>
          <a:p>
            <a:pPr eaLnBrk="1" hangingPunct="1">
              <a:defRPr/>
            </a:pPr>
            <a:r>
              <a:rPr lang="zh-CN" altLang="en-US" sz="2800" b="1" ker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后缀求值</a:t>
            </a:r>
            <a:endParaRPr lang="zh-CN" altLang="en-US" sz="2800" b="1" kern="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397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0" name="标题 13">
            <a:extLst>
              <a:ext uri="{FF2B5EF4-FFF2-40B4-BE49-F238E27FC236}">
                <a16:creationId xmlns:a16="http://schemas.microsoft.com/office/drawing/2014/main" id="{385DC77F-9CA5-4129-AEFC-B45F54502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3" y="393709"/>
            <a:ext cx="8229600" cy="396479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3.1  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操作受限的线性表</a:t>
            </a: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——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栈</a:t>
            </a:r>
          </a:p>
        </p:txBody>
      </p:sp>
      <p:sp>
        <p:nvSpPr>
          <p:cNvPr id="27" name="Text Box 6">
            <a:extLst>
              <a:ext uri="{FF2B5EF4-FFF2-40B4-BE49-F238E27FC236}">
                <a16:creationId xmlns:a16="http://schemas.microsoft.com/office/drawing/2014/main" id="{102C1D89-EA06-4ACC-A7EB-87C438559A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439" y="1239039"/>
            <a:ext cx="64770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3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栈的操作特性：</a:t>
            </a:r>
            <a:r>
              <a:rPr lang="zh-CN" alt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后进先出</a:t>
            </a:r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5D545047-AC76-4D34-ABBE-5B400B707BF9}"/>
              </a:ext>
            </a:extLst>
          </p:cNvPr>
          <p:cNvGrpSpPr>
            <a:grpSpLocks/>
          </p:cNvGrpSpPr>
          <p:nvPr/>
        </p:nvGrpSpPr>
        <p:grpSpPr bwMode="auto">
          <a:xfrm>
            <a:off x="2286000" y="2921000"/>
            <a:ext cx="1924050" cy="2819400"/>
            <a:chOff x="1440" y="1920"/>
            <a:chExt cx="1212" cy="1776"/>
          </a:xfrm>
        </p:grpSpPr>
        <p:sp>
          <p:nvSpPr>
            <p:cNvPr id="29" name="Line 10">
              <a:extLst>
                <a:ext uri="{FF2B5EF4-FFF2-40B4-BE49-F238E27FC236}">
                  <a16:creationId xmlns:a16="http://schemas.microsoft.com/office/drawing/2014/main" id="{1667C0DD-8AE0-4083-AA7E-A4BEF69B4F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1920"/>
              <a:ext cx="0" cy="1776"/>
            </a:xfrm>
            <a:prstGeom prst="line">
              <a:avLst/>
            </a:prstGeom>
            <a:noFill/>
            <a:ln w="571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2060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43" name="Line 11">
              <a:extLst>
                <a:ext uri="{FF2B5EF4-FFF2-40B4-BE49-F238E27FC236}">
                  <a16:creationId xmlns:a16="http://schemas.microsoft.com/office/drawing/2014/main" id="{081D0636-9789-4685-9723-BDBC7B5940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3696"/>
              <a:ext cx="1200" cy="0"/>
            </a:xfrm>
            <a:prstGeom prst="line">
              <a:avLst/>
            </a:prstGeom>
            <a:noFill/>
            <a:ln w="571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2060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44" name="Line 12">
              <a:extLst>
                <a:ext uri="{FF2B5EF4-FFF2-40B4-BE49-F238E27FC236}">
                  <a16:creationId xmlns:a16="http://schemas.microsoft.com/office/drawing/2014/main" id="{7E3A2E63-949A-431D-B453-5971C0B8CB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2" y="1968"/>
              <a:ext cx="0" cy="1728"/>
            </a:xfrm>
            <a:prstGeom prst="line">
              <a:avLst/>
            </a:prstGeom>
            <a:noFill/>
            <a:ln w="571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2060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</p:grpSp>
      <p:sp>
        <p:nvSpPr>
          <p:cNvPr id="45" name="Rectangle 13">
            <a:extLst>
              <a:ext uri="{FF2B5EF4-FFF2-40B4-BE49-F238E27FC236}">
                <a16:creationId xmlns:a16="http://schemas.microsoft.com/office/drawing/2014/main" id="{6BB7A73D-FC9D-4D40-BBC3-51B4C0AB3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5111750"/>
            <a:ext cx="19050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0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000" i="1">
                <a:solidFill>
                  <a:srgbClr val="002060"/>
                </a:solidFill>
                <a:latin typeface="+mn-lt"/>
                <a:ea typeface="微软雅黑" panose="020B0503020204020204" pitchFamily="34" charset="-122"/>
              </a:rPr>
              <a:t>a</a:t>
            </a:r>
            <a:endParaRPr lang="en-US" altLang="zh-CN" sz="4000" i="1" baseline="-25000">
              <a:solidFill>
                <a:srgbClr val="00206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6" name="Rectangle 14">
            <a:extLst>
              <a:ext uri="{FF2B5EF4-FFF2-40B4-BE49-F238E27FC236}">
                <a16:creationId xmlns:a16="http://schemas.microsoft.com/office/drawing/2014/main" id="{60F0C022-8D90-440B-B32A-0001A5F0F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4492625"/>
            <a:ext cx="19050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0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000" i="1">
                <a:solidFill>
                  <a:srgbClr val="002060"/>
                </a:solidFill>
                <a:latin typeface="+mn-lt"/>
                <a:ea typeface="微软雅黑" panose="020B0503020204020204" pitchFamily="34" charset="-122"/>
              </a:rPr>
              <a:t>b</a:t>
            </a:r>
            <a:endParaRPr lang="en-US" altLang="zh-CN" sz="4000" i="1" baseline="-25000">
              <a:solidFill>
                <a:srgbClr val="00206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7" name="Rectangle 15">
            <a:extLst>
              <a:ext uri="{FF2B5EF4-FFF2-40B4-BE49-F238E27FC236}">
                <a16:creationId xmlns:a16="http://schemas.microsoft.com/office/drawing/2014/main" id="{C4CAAE70-1910-4F06-BD3A-1654A552E0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878263"/>
            <a:ext cx="19050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0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000" i="1">
                <a:solidFill>
                  <a:srgbClr val="002060"/>
                </a:solidFill>
                <a:latin typeface="+mn-lt"/>
                <a:ea typeface="微软雅黑" panose="020B0503020204020204" pitchFamily="34" charset="-122"/>
              </a:rPr>
              <a:t>c</a:t>
            </a:r>
            <a:endParaRPr lang="en-US" altLang="zh-CN" sz="4000" i="1" baseline="-25000">
              <a:solidFill>
                <a:srgbClr val="00206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8" name="Arc 16">
            <a:extLst>
              <a:ext uri="{FF2B5EF4-FFF2-40B4-BE49-F238E27FC236}">
                <a16:creationId xmlns:a16="http://schemas.microsoft.com/office/drawing/2014/main" id="{3E1EB663-E8A8-4EF2-80CD-F77CE7481933}"/>
              </a:ext>
            </a:extLst>
          </p:cNvPr>
          <p:cNvSpPr>
            <a:spLocks/>
          </p:cNvSpPr>
          <p:nvPr/>
        </p:nvSpPr>
        <p:spPr bwMode="auto">
          <a:xfrm>
            <a:off x="1511300" y="2079625"/>
            <a:ext cx="949325" cy="1079500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206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9" name="Text Box 17">
            <a:extLst>
              <a:ext uri="{FF2B5EF4-FFF2-40B4-BE49-F238E27FC236}">
                <a16:creationId xmlns:a16="http://schemas.microsoft.com/office/drawing/2014/main" id="{A552EE9D-917B-446E-92A6-23B4BDB73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2349500"/>
            <a:ext cx="9001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002060"/>
                </a:solidFill>
                <a:latin typeface="+mn-lt"/>
                <a:ea typeface="微软雅黑" panose="020B0503020204020204" pitchFamily="34" charset="-122"/>
              </a:rPr>
              <a:t>入栈</a:t>
            </a:r>
          </a:p>
        </p:txBody>
      </p:sp>
      <p:sp>
        <p:nvSpPr>
          <p:cNvPr id="50" name="Arc 18">
            <a:extLst>
              <a:ext uri="{FF2B5EF4-FFF2-40B4-BE49-F238E27FC236}">
                <a16:creationId xmlns:a16="http://schemas.microsoft.com/office/drawing/2014/main" id="{79DE5EAC-11BB-44DB-B41C-A710DF3026F9}"/>
              </a:ext>
            </a:extLst>
          </p:cNvPr>
          <p:cNvSpPr>
            <a:spLocks/>
          </p:cNvSpPr>
          <p:nvPr/>
        </p:nvSpPr>
        <p:spPr bwMode="auto">
          <a:xfrm rot="10886353" flipV="1">
            <a:off x="3978275" y="2079625"/>
            <a:ext cx="1012825" cy="1157288"/>
          </a:xfrm>
          <a:custGeom>
            <a:avLst/>
            <a:gdLst>
              <a:gd name="T0" fmla="*/ 0 w 26092"/>
              <a:gd name="T1" fmla="*/ 2147483646 h 21600"/>
              <a:gd name="T2" fmla="*/ 2147483646 w 26092"/>
              <a:gd name="T3" fmla="*/ 2147483646 h 21600"/>
              <a:gd name="T4" fmla="*/ 2147483646 w 26092"/>
              <a:gd name="T5" fmla="*/ 2147483646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6092" h="21600" fill="none" extrusionOk="0">
                <a:moveTo>
                  <a:pt x="0" y="489"/>
                </a:moveTo>
                <a:cubicBezTo>
                  <a:pt x="1501" y="163"/>
                  <a:pt x="3034" y="-1"/>
                  <a:pt x="4571" y="0"/>
                </a:cubicBezTo>
                <a:cubicBezTo>
                  <a:pt x="15786" y="0"/>
                  <a:pt x="25136" y="8584"/>
                  <a:pt x="26092" y="19758"/>
                </a:cubicBezTo>
              </a:path>
              <a:path w="26092" h="21600" stroke="0" extrusionOk="0">
                <a:moveTo>
                  <a:pt x="0" y="489"/>
                </a:moveTo>
                <a:cubicBezTo>
                  <a:pt x="1501" y="163"/>
                  <a:pt x="3034" y="-1"/>
                  <a:pt x="4571" y="0"/>
                </a:cubicBezTo>
                <a:cubicBezTo>
                  <a:pt x="15786" y="0"/>
                  <a:pt x="25136" y="8584"/>
                  <a:pt x="26092" y="19758"/>
                </a:cubicBezTo>
                <a:lnTo>
                  <a:pt x="4571" y="21600"/>
                </a:lnTo>
                <a:lnTo>
                  <a:pt x="0" y="489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206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51" name="Text Box 19">
            <a:extLst>
              <a:ext uri="{FF2B5EF4-FFF2-40B4-BE49-F238E27FC236}">
                <a16:creationId xmlns:a16="http://schemas.microsoft.com/office/drawing/2014/main" id="{F79F8692-28C3-43C6-8427-C278BDED6B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7188" y="2393950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002060"/>
                </a:solidFill>
                <a:latin typeface="+mn-lt"/>
                <a:ea typeface="微软雅黑" panose="020B0503020204020204" pitchFamily="34" charset="-122"/>
              </a:rPr>
              <a:t>出栈</a:t>
            </a:r>
          </a:p>
        </p:txBody>
      </p:sp>
      <p:grpSp>
        <p:nvGrpSpPr>
          <p:cNvPr id="52" name="Group 20">
            <a:extLst>
              <a:ext uri="{FF2B5EF4-FFF2-40B4-BE49-F238E27FC236}">
                <a16:creationId xmlns:a16="http://schemas.microsoft.com/office/drawing/2014/main" id="{8E70E9A6-4E34-4B4D-BFB7-18B041418509}"/>
              </a:ext>
            </a:extLst>
          </p:cNvPr>
          <p:cNvGrpSpPr>
            <a:grpSpLocks/>
          </p:cNvGrpSpPr>
          <p:nvPr/>
        </p:nvGrpSpPr>
        <p:grpSpPr bwMode="auto">
          <a:xfrm>
            <a:off x="806450" y="5270500"/>
            <a:ext cx="1295400" cy="457200"/>
            <a:chOff x="528" y="3360"/>
            <a:chExt cx="816" cy="288"/>
          </a:xfrm>
        </p:grpSpPr>
        <p:sp>
          <p:nvSpPr>
            <p:cNvPr id="53" name="Line 21">
              <a:extLst>
                <a:ext uri="{FF2B5EF4-FFF2-40B4-BE49-F238E27FC236}">
                  <a16:creationId xmlns:a16="http://schemas.microsoft.com/office/drawing/2014/main" id="{8A13A0DC-D473-43F4-83FB-B803996A55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3648"/>
              <a:ext cx="8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2060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54" name="Text Box 22">
              <a:extLst>
                <a:ext uri="{FF2B5EF4-FFF2-40B4-BE49-F238E27FC236}">
                  <a16:creationId xmlns:a16="http://schemas.microsoft.com/office/drawing/2014/main" id="{3CECB616-7578-489B-8F64-54FBC9805B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3360"/>
              <a:ext cx="5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solidFill>
                    <a:srgbClr val="002060"/>
                  </a:solidFill>
                  <a:latin typeface="+mn-lt"/>
                  <a:ea typeface="微软雅黑" panose="020B0503020204020204" pitchFamily="34" charset="-122"/>
                </a:rPr>
                <a:t>栈底</a:t>
              </a:r>
            </a:p>
          </p:txBody>
        </p:sp>
      </p:grpSp>
      <p:grpSp>
        <p:nvGrpSpPr>
          <p:cNvPr id="55" name="Group 23">
            <a:extLst>
              <a:ext uri="{FF2B5EF4-FFF2-40B4-BE49-F238E27FC236}">
                <a16:creationId xmlns:a16="http://schemas.microsoft.com/office/drawing/2014/main" id="{83AEA59A-D302-41B1-99B0-49C66D0EFAF0}"/>
              </a:ext>
            </a:extLst>
          </p:cNvPr>
          <p:cNvGrpSpPr>
            <a:grpSpLocks/>
          </p:cNvGrpSpPr>
          <p:nvPr/>
        </p:nvGrpSpPr>
        <p:grpSpPr bwMode="auto">
          <a:xfrm>
            <a:off x="817563" y="3751263"/>
            <a:ext cx="1295400" cy="457200"/>
            <a:chOff x="528" y="3360"/>
            <a:chExt cx="816" cy="288"/>
          </a:xfrm>
        </p:grpSpPr>
        <p:sp>
          <p:nvSpPr>
            <p:cNvPr id="56" name="Line 24">
              <a:extLst>
                <a:ext uri="{FF2B5EF4-FFF2-40B4-BE49-F238E27FC236}">
                  <a16:creationId xmlns:a16="http://schemas.microsoft.com/office/drawing/2014/main" id="{6BFEFD3C-1F98-4EB3-BCC5-0CE4947C2B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3648"/>
              <a:ext cx="8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2060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57" name="Text Box 25">
              <a:extLst>
                <a:ext uri="{FF2B5EF4-FFF2-40B4-BE49-F238E27FC236}">
                  <a16:creationId xmlns:a16="http://schemas.microsoft.com/office/drawing/2014/main" id="{0C2E5BFA-0597-45A0-985F-E11F4F17F9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3360"/>
              <a:ext cx="5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 b="1" dirty="0">
                  <a:solidFill>
                    <a:srgbClr val="002060"/>
                  </a:solidFill>
                  <a:latin typeface="+mn-lt"/>
                  <a:ea typeface="微软雅黑" panose="020B0503020204020204" pitchFamily="34" charset="-122"/>
                </a:rPr>
                <a:t>栈顶</a:t>
              </a:r>
            </a:p>
          </p:txBody>
        </p:sp>
      </p:grpSp>
      <p:sp>
        <p:nvSpPr>
          <p:cNvPr id="58" name="Text Box 27">
            <a:extLst>
              <a:ext uri="{FF2B5EF4-FFF2-40B4-BE49-F238E27FC236}">
                <a16:creationId xmlns:a16="http://schemas.microsoft.com/office/drawing/2014/main" id="{5B6A3D0A-0DE1-423E-87BC-2CCDCCACC5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3763" y="3833813"/>
            <a:ext cx="4122737" cy="1160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2060"/>
                </a:solidFill>
                <a:latin typeface="+mn-lt"/>
                <a:ea typeface="微软雅黑" panose="020B0503020204020204" pitchFamily="34" charset="-122"/>
              </a:rPr>
              <a:t>插入：入栈、进栈、压栈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2060"/>
                </a:solidFill>
                <a:latin typeface="+mn-lt"/>
                <a:ea typeface="微软雅黑" panose="020B0503020204020204" pitchFamily="34" charset="-122"/>
              </a:rPr>
              <a:t>删除：出栈、弹栈</a:t>
            </a:r>
          </a:p>
        </p:txBody>
      </p:sp>
      <p:grpSp>
        <p:nvGrpSpPr>
          <p:cNvPr id="59" name="Group 34">
            <a:extLst>
              <a:ext uri="{FF2B5EF4-FFF2-40B4-BE49-F238E27FC236}">
                <a16:creationId xmlns:a16="http://schemas.microsoft.com/office/drawing/2014/main" id="{E5F113D3-7543-427C-B0D1-9C20D7842B33}"/>
              </a:ext>
            </a:extLst>
          </p:cNvPr>
          <p:cNvGrpSpPr>
            <a:grpSpLocks/>
          </p:cNvGrpSpPr>
          <p:nvPr/>
        </p:nvGrpSpPr>
        <p:grpSpPr bwMode="auto">
          <a:xfrm>
            <a:off x="817563" y="4333875"/>
            <a:ext cx="1295400" cy="457200"/>
            <a:chOff x="528" y="3360"/>
            <a:chExt cx="816" cy="288"/>
          </a:xfrm>
        </p:grpSpPr>
        <p:sp>
          <p:nvSpPr>
            <p:cNvPr id="60" name="Line 35">
              <a:extLst>
                <a:ext uri="{FF2B5EF4-FFF2-40B4-BE49-F238E27FC236}">
                  <a16:creationId xmlns:a16="http://schemas.microsoft.com/office/drawing/2014/main" id="{3CF03CBD-9BE5-4E79-9608-3151251141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3648"/>
              <a:ext cx="8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2060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61" name="Text Box 36">
              <a:extLst>
                <a:ext uri="{FF2B5EF4-FFF2-40B4-BE49-F238E27FC236}">
                  <a16:creationId xmlns:a16="http://schemas.microsoft.com/office/drawing/2014/main" id="{7CBAF0D5-7204-469D-8A1E-8D181D7211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3360"/>
              <a:ext cx="5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 b="1" dirty="0">
                  <a:solidFill>
                    <a:srgbClr val="002060"/>
                  </a:solidFill>
                  <a:latin typeface="+mn-lt"/>
                  <a:ea typeface="微软雅黑" panose="020B0503020204020204" pitchFamily="34" charset="-122"/>
                </a:rPr>
                <a:t>栈顶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E5CA41BA-D3D2-425F-9E30-CCF8678BA432}"/>
              </a:ext>
            </a:extLst>
          </p:cNvPr>
          <p:cNvGrpSpPr/>
          <p:nvPr/>
        </p:nvGrpSpPr>
        <p:grpSpPr>
          <a:xfrm>
            <a:off x="817563" y="4972889"/>
            <a:ext cx="1280028" cy="457200"/>
            <a:chOff x="817563" y="4972889"/>
            <a:chExt cx="1280028" cy="457200"/>
          </a:xfrm>
        </p:grpSpPr>
        <p:sp>
          <p:nvSpPr>
            <p:cNvPr id="26" name="Line 35">
              <a:extLst>
                <a:ext uri="{FF2B5EF4-FFF2-40B4-BE49-F238E27FC236}">
                  <a16:creationId xmlns:a16="http://schemas.microsoft.com/office/drawing/2014/main" id="{956B8214-0897-4F5D-8DF3-FF24C60B4D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7563" y="5397967"/>
              <a:ext cx="12800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2060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0" name="Text Box 36">
              <a:extLst>
                <a:ext uri="{FF2B5EF4-FFF2-40B4-BE49-F238E27FC236}">
                  <a16:creationId xmlns:a16="http://schemas.microsoft.com/office/drawing/2014/main" id="{50A7D25C-3B31-45EA-A828-AB33DFC338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2529" y="4972889"/>
              <a:ext cx="914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 b="1" dirty="0">
                  <a:solidFill>
                    <a:srgbClr val="002060"/>
                  </a:solidFill>
                  <a:latin typeface="+mn-lt"/>
                  <a:ea typeface="微软雅黑" panose="020B0503020204020204" pitchFamily="34" charset="-122"/>
                </a:rPr>
                <a:t>栈顶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6A97593C-50CF-471D-A1BE-321A4F8D242C}"/>
              </a:ext>
            </a:extLst>
          </p:cNvPr>
          <p:cNvGrpSpPr/>
          <p:nvPr/>
        </p:nvGrpSpPr>
        <p:grpSpPr>
          <a:xfrm>
            <a:off x="802191" y="5660277"/>
            <a:ext cx="1295400" cy="457200"/>
            <a:chOff x="802191" y="5660277"/>
            <a:chExt cx="1295400" cy="457200"/>
          </a:xfrm>
        </p:grpSpPr>
        <p:sp>
          <p:nvSpPr>
            <p:cNvPr id="36" name="Line 35">
              <a:extLst>
                <a:ext uri="{FF2B5EF4-FFF2-40B4-BE49-F238E27FC236}">
                  <a16:creationId xmlns:a16="http://schemas.microsoft.com/office/drawing/2014/main" id="{3AE233C5-4E85-4568-86DA-145BF7A36B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191" y="6117477"/>
              <a:ext cx="1295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2060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7" name="Text Box 36">
              <a:extLst>
                <a:ext uri="{FF2B5EF4-FFF2-40B4-BE49-F238E27FC236}">
                  <a16:creationId xmlns:a16="http://schemas.microsoft.com/office/drawing/2014/main" id="{1C192759-B7E8-43C6-8FE8-4F62A1B33F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4591" y="5660277"/>
              <a:ext cx="914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 b="1" dirty="0">
                  <a:solidFill>
                    <a:srgbClr val="002060"/>
                  </a:solidFill>
                  <a:latin typeface="+mn-lt"/>
                  <a:ea typeface="微软雅黑" panose="020B0503020204020204" pitchFamily="34" charset="-122"/>
                </a:rPr>
                <a:t>栈顶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7421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0" name="标题 13">
            <a:extLst>
              <a:ext uri="{FF2B5EF4-FFF2-40B4-BE49-F238E27FC236}">
                <a16:creationId xmlns:a16="http://schemas.microsoft.com/office/drawing/2014/main" id="{385DC77F-9CA5-4129-AEFC-B45F54502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3" y="393709"/>
            <a:ext cx="8229600" cy="396479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3.1  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操作受限的线性表</a:t>
            </a: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——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栈</a:t>
            </a:r>
          </a:p>
        </p:txBody>
      </p:sp>
      <p:sp>
        <p:nvSpPr>
          <p:cNvPr id="25" name="Text Box 4">
            <a:extLst>
              <a:ext uri="{FF2B5EF4-FFF2-40B4-BE49-F238E27FC236}">
                <a16:creationId xmlns:a16="http://schemas.microsoft.com/office/drawing/2014/main" id="{F2B538C0-6AD3-429C-A886-F361A89013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926" y="1469548"/>
            <a:ext cx="8280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微软雅黑" panose="020B0503020204020204" pitchFamily="34" charset="-122"/>
              </a:rPr>
              <a:t>例：有三个元素按</a:t>
            </a:r>
            <a:r>
              <a:rPr lang="en-US" altLang="zh-CN" sz="2800" b="1" i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微软雅黑" panose="020B0503020204020204" pitchFamily="34" charset="-122"/>
              </a:rPr>
              <a:t>a</a:t>
            </a:r>
            <a:r>
              <a:rPr lang="en-US" altLang="zh-CN" sz="28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微软雅黑" panose="020B0503020204020204" pitchFamily="34" charset="-122"/>
              </a:rPr>
              <a:t>、</a:t>
            </a:r>
            <a:r>
              <a:rPr lang="en-US" altLang="zh-CN" sz="2800" b="1" i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微软雅黑" panose="020B0503020204020204" pitchFamily="34" charset="-122"/>
              </a:rPr>
              <a:t>b</a:t>
            </a:r>
            <a:r>
              <a:rPr lang="en-US" altLang="zh-CN" sz="28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微软雅黑" panose="020B0503020204020204" pitchFamily="34" charset="-122"/>
              </a:rPr>
              <a:t>、</a:t>
            </a:r>
            <a:r>
              <a:rPr lang="en-US" altLang="zh-CN" sz="2800" b="1" i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微软雅黑" panose="020B0503020204020204" pitchFamily="34" charset="-122"/>
              </a:rPr>
              <a:t>c</a:t>
            </a:r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微软雅黑" panose="020B0503020204020204" pitchFamily="34" charset="-122"/>
              </a:rPr>
              <a:t>的次序依次进栈，且每个元素只允许进一次栈，则可能的出栈序列有多少种？</a:t>
            </a:r>
          </a:p>
        </p:txBody>
      </p:sp>
      <p:sp>
        <p:nvSpPr>
          <p:cNvPr id="26" name="Line 9">
            <a:extLst>
              <a:ext uri="{FF2B5EF4-FFF2-40B4-BE49-F238E27FC236}">
                <a16:creationId xmlns:a16="http://schemas.microsoft.com/office/drawing/2014/main" id="{E94B6D17-859E-43B6-B0A3-3A8458AE24D1}"/>
              </a:ext>
            </a:extLst>
          </p:cNvPr>
          <p:cNvSpPr>
            <a:spLocks noChangeShapeType="1"/>
          </p:cNvSpPr>
          <p:nvPr/>
        </p:nvSpPr>
        <p:spPr bwMode="auto">
          <a:xfrm>
            <a:off x="2428837" y="3332432"/>
            <a:ext cx="0" cy="2159000"/>
          </a:xfrm>
          <a:prstGeom prst="line">
            <a:avLst/>
          </a:prstGeom>
          <a:noFill/>
          <a:ln w="5715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rgbClr val="00206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0" name="Line 10">
            <a:extLst>
              <a:ext uri="{FF2B5EF4-FFF2-40B4-BE49-F238E27FC236}">
                <a16:creationId xmlns:a16="http://schemas.microsoft.com/office/drawing/2014/main" id="{52A65370-29DA-4FCF-92AC-62B11FDB9A21}"/>
              </a:ext>
            </a:extLst>
          </p:cNvPr>
          <p:cNvSpPr>
            <a:spLocks noChangeShapeType="1"/>
          </p:cNvSpPr>
          <p:nvPr/>
        </p:nvSpPr>
        <p:spPr bwMode="auto">
          <a:xfrm>
            <a:off x="2428837" y="5510482"/>
            <a:ext cx="1328738" cy="0"/>
          </a:xfrm>
          <a:prstGeom prst="line">
            <a:avLst/>
          </a:prstGeom>
          <a:noFill/>
          <a:ln w="5715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rgbClr val="00206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1" name="Line 11">
            <a:extLst>
              <a:ext uri="{FF2B5EF4-FFF2-40B4-BE49-F238E27FC236}">
                <a16:creationId xmlns:a16="http://schemas.microsoft.com/office/drawing/2014/main" id="{03284FA3-3D0F-4937-832E-38627C8B71C6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4400" y="3345132"/>
            <a:ext cx="0" cy="2159000"/>
          </a:xfrm>
          <a:prstGeom prst="line">
            <a:avLst/>
          </a:prstGeom>
          <a:noFill/>
          <a:ln w="5715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rgbClr val="002060"/>
              </a:solidFill>
              <a:latin typeface="+mn-lt"/>
              <a:ea typeface="微软雅黑" panose="020B0503020204020204" pitchFamily="34" charset="-122"/>
            </a:endParaRPr>
          </a:p>
        </p:txBody>
      </p:sp>
      <p:grpSp>
        <p:nvGrpSpPr>
          <p:cNvPr id="32" name="Group 12">
            <a:extLst>
              <a:ext uri="{FF2B5EF4-FFF2-40B4-BE49-F238E27FC236}">
                <a16:creationId xmlns:a16="http://schemas.microsoft.com/office/drawing/2014/main" id="{7EB24F2A-6EDE-4C84-BC89-3C76138C1759}"/>
              </a:ext>
            </a:extLst>
          </p:cNvPr>
          <p:cNvGrpSpPr>
            <a:grpSpLocks/>
          </p:cNvGrpSpPr>
          <p:nvPr/>
        </p:nvGrpSpPr>
        <p:grpSpPr bwMode="auto">
          <a:xfrm>
            <a:off x="1023900" y="5092969"/>
            <a:ext cx="1295400" cy="457200"/>
            <a:chOff x="528" y="3360"/>
            <a:chExt cx="816" cy="288"/>
          </a:xfrm>
        </p:grpSpPr>
        <p:sp>
          <p:nvSpPr>
            <p:cNvPr id="33" name="Line 13">
              <a:extLst>
                <a:ext uri="{FF2B5EF4-FFF2-40B4-BE49-F238E27FC236}">
                  <a16:creationId xmlns:a16="http://schemas.microsoft.com/office/drawing/2014/main" id="{7BE2E53B-3834-4DA4-9149-C7D86C2F3B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3648"/>
              <a:ext cx="8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2060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4" name="Text Box 14">
              <a:extLst>
                <a:ext uri="{FF2B5EF4-FFF2-40B4-BE49-F238E27FC236}">
                  <a16:creationId xmlns:a16="http://schemas.microsoft.com/office/drawing/2014/main" id="{2713BCCB-A217-4970-B1AA-EA720069A9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3360"/>
              <a:ext cx="5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solidFill>
                    <a:srgbClr val="002060"/>
                  </a:solidFill>
                  <a:latin typeface="+mn-lt"/>
                  <a:ea typeface="微软雅黑" panose="020B0503020204020204" pitchFamily="34" charset="-122"/>
                </a:rPr>
                <a:t>栈底</a:t>
              </a:r>
            </a:p>
          </p:txBody>
        </p:sp>
      </p:grpSp>
      <p:grpSp>
        <p:nvGrpSpPr>
          <p:cNvPr id="35" name="Group 15">
            <a:extLst>
              <a:ext uri="{FF2B5EF4-FFF2-40B4-BE49-F238E27FC236}">
                <a16:creationId xmlns:a16="http://schemas.microsoft.com/office/drawing/2014/main" id="{4A2A914A-719C-4C09-896F-EC84BFD9789D}"/>
              </a:ext>
            </a:extLst>
          </p:cNvPr>
          <p:cNvGrpSpPr>
            <a:grpSpLocks/>
          </p:cNvGrpSpPr>
          <p:nvPr/>
        </p:nvGrpSpPr>
        <p:grpSpPr bwMode="auto">
          <a:xfrm>
            <a:off x="1023900" y="4713557"/>
            <a:ext cx="1295400" cy="457200"/>
            <a:chOff x="528" y="3360"/>
            <a:chExt cx="816" cy="288"/>
          </a:xfrm>
        </p:grpSpPr>
        <p:sp>
          <p:nvSpPr>
            <p:cNvPr id="36" name="Line 16">
              <a:extLst>
                <a:ext uri="{FF2B5EF4-FFF2-40B4-BE49-F238E27FC236}">
                  <a16:creationId xmlns:a16="http://schemas.microsoft.com/office/drawing/2014/main" id="{ABC299AA-DFDE-48E4-A145-E890BEFD0D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3648"/>
              <a:ext cx="8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2060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7" name="Text Box 17">
              <a:extLst>
                <a:ext uri="{FF2B5EF4-FFF2-40B4-BE49-F238E27FC236}">
                  <a16:creationId xmlns:a16="http://schemas.microsoft.com/office/drawing/2014/main" id="{9E34D3D5-8BA8-4BCA-85B6-DA5C49EE94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3360"/>
              <a:ext cx="5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solidFill>
                    <a:srgbClr val="002060"/>
                  </a:solidFill>
                  <a:latin typeface="+mn-lt"/>
                  <a:ea typeface="微软雅黑" panose="020B0503020204020204" pitchFamily="34" charset="-122"/>
                </a:rPr>
                <a:t>栈顶</a:t>
              </a:r>
            </a:p>
          </p:txBody>
        </p:sp>
      </p:grpSp>
      <p:sp>
        <p:nvSpPr>
          <p:cNvPr id="38" name="Rectangle 18">
            <a:extLst>
              <a:ext uri="{FF2B5EF4-FFF2-40B4-BE49-F238E27FC236}">
                <a16:creationId xmlns:a16="http://schemas.microsoft.com/office/drawing/2014/main" id="{03D3EA65-1357-4EE1-A6AD-53FA6733C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5350" y="4986607"/>
            <a:ext cx="1258887" cy="495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0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 b="1" i="1">
                <a:solidFill>
                  <a:srgbClr val="002060"/>
                </a:solidFill>
                <a:latin typeface="+mn-lt"/>
                <a:ea typeface="微软雅黑" panose="020B0503020204020204" pitchFamily="34" charset="-122"/>
              </a:rPr>
              <a:t>a</a:t>
            </a:r>
            <a:endParaRPr lang="en-US" altLang="zh-CN" sz="3600" b="1" i="1" baseline="-25000">
              <a:solidFill>
                <a:srgbClr val="00206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9" name="Rectangle 19">
            <a:extLst>
              <a:ext uri="{FF2B5EF4-FFF2-40B4-BE49-F238E27FC236}">
                <a16:creationId xmlns:a16="http://schemas.microsoft.com/office/drawing/2014/main" id="{FC755185-2B1F-40A4-8B6B-48B6935FE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5350" y="4502419"/>
            <a:ext cx="1258887" cy="495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0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 b="1" i="1">
                <a:solidFill>
                  <a:srgbClr val="002060"/>
                </a:solidFill>
                <a:latin typeface="+mn-lt"/>
                <a:ea typeface="微软雅黑" panose="020B0503020204020204" pitchFamily="34" charset="-122"/>
              </a:rPr>
              <a:t>b</a:t>
            </a:r>
            <a:endParaRPr lang="en-US" altLang="zh-CN" sz="3600" b="1" i="1" baseline="-25000">
              <a:solidFill>
                <a:srgbClr val="002060"/>
              </a:solidFill>
              <a:latin typeface="+mn-lt"/>
              <a:ea typeface="微软雅黑" panose="020B0503020204020204" pitchFamily="34" charset="-122"/>
            </a:endParaRPr>
          </a:p>
        </p:txBody>
      </p:sp>
      <p:grpSp>
        <p:nvGrpSpPr>
          <p:cNvPr id="40" name="Group 20">
            <a:extLst>
              <a:ext uri="{FF2B5EF4-FFF2-40B4-BE49-F238E27FC236}">
                <a16:creationId xmlns:a16="http://schemas.microsoft.com/office/drawing/2014/main" id="{85CB22B2-6DD7-4927-BC2E-435454559694}"/>
              </a:ext>
            </a:extLst>
          </p:cNvPr>
          <p:cNvGrpSpPr>
            <a:grpSpLocks/>
          </p:cNvGrpSpPr>
          <p:nvPr/>
        </p:nvGrpSpPr>
        <p:grpSpPr bwMode="auto">
          <a:xfrm>
            <a:off x="1023900" y="4251594"/>
            <a:ext cx="1295400" cy="457200"/>
            <a:chOff x="528" y="3360"/>
            <a:chExt cx="816" cy="288"/>
          </a:xfrm>
        </p:grpSpPr>
        <p:sp>
          <p:nvSpPr>
            <p:cNvPr id="41" name="Line 21">
              <a:extLst>
                <a:ext uri="{FF2B5EF4-FFF2-40B4-BE49-F238E27FC236}">
                  <a16:creationId xmlns:a16="http://schemas.microsoft.com/office/drawing/2014/main" id="{EBA80CC1-15CF-4C03-82D1-01AF5F783A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3648"/>
              <a:ext cx="8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2060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42" name="Text Box 22">
              <a:extLst>
                <a:ext uri="{FF2B5EF4-FFF2-40B4-BE49-F238E27FC236}">
                  <a16:creationId xmlns:a16="http://schemas.microsoft.com/office/drawing/2014/main" id="{EEB99129-8D04-4AF7-A6E8-60033484B1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3360"/>
              <a:ext cx="5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solidFill>
                    <a:srgbClr val="002060"/>
                  </a:solidFill>
                  <a:latin typeface="+mn-lt"/>
                  <a:ea typeface="微软雅黑" panose="020B0503020204020204" pitchFamily="34" charset="-122"/>
                </a:rPr>
                <a:t>栈顶</a:t>
              </a:r>
            </a:p>
          </p:txBody>
        </p:sp>
      </p:grpSp>
      <p:sp>
        <p:nvSpPr>
          <p:cNvPr id="62" name="Rectangle 23">
            <a:extLst>
              <a:ext uri="{FF2B5EF4-FFF2-40B4-BE49-F238E27FC236}">
                <a16:creationId xmlns:a16="http://schemas.microsoft.com/office/drawing/2014/main" id="{282B5834-FB9D-4A9F-BFAC-B36A5248B1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5350" y="4021407"/>
            <a:ext cx="1258887" cy="495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0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 b="1" i="1">
                <a:solidFill>
                  <a:srgbClr val="002060"/>
                </a:solidFill>
                <a:latin typeface="+mn-lt"/>
                <a:ea typeface="微软雅黑" panose="020B0503020204020204" pitchFamily="34" charset="-122"/>
              </a:rPr>
              <a:t>c</a:t>
            </a:r>
            <a:endParaRPr lang="en-US" altLang="zh-CN" sz="3600" b="1" i="1" baseline="-25000">
              <a:solidFill>
                <a:srgbClr val="002060"/>
              </a:solidFill>
              <a:latin typeface="+mn-lt"/>
              <a:ea typeface="微软雅黑" panose="020B0503020204020204" pitchFamily="34" charset="-122"/>
            </a:endParaRPr>
          </a:p>
        </p:txBody>
      </p:sp>
      <p:grpSp>
        <p:nvGrpSpPr>
          <p:cNvPr id="63" name="Group 25">
            <a:extLst>
              <a:ext uri="{FF2B5EF4-FFF2-40B4-BE49-F238E27FC236}">
                <a16:creationId xmlns:a16="http://schemas.microsoft.com/office/drawing/2014/main" id="{C4B7EAEE-3D40-4AEC-97B3-7D89C73A4E80}"/>
              </a:ext>
            </a:extLst>
          </p:cNvPr>
          <p:cNvGrpSpPr>
            <a:grpSpLocks/>
          </p:cNvGrpSpPr>
          <p:nvPr/>
        </p:nvGrpSpPr>
        <p:grpSpPr bwMode="auto">
          <a:xfrm>
            <a:off x="1054062" y="3773757"/>
            <a:ext cx="1295400" cy="457200"/>
            <a:chOff x="528" y="3360"/>
            <a:chExt cx="816" cy="288"/>
          </a:xfrm>
        </p:grpSpPr>
        <p:sp>
          <p:nvSpPr>
            <p:cNvPr id="64" name="Line 26">
              <a:extLst>
                <a:ext uri="{FF2B5EF4-FFF2-40B4-BE49-F238E27FC236}">
                  <a16:creationId xmlns:a16="http://schemas.microsoft.com/office/drawing/2014/main" id="{B472CAC1-CF5E-4053-B2A7-1AC3BCAB54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3648"/>
              <a:ext cx="8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2060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65" name="Text Box 27">
              <a:extLst>
                <a:ext uri="{FF2B5EF4-FFF2-40B4-BE49-F238E27FC236}">
                  <a16:creationId xmlns:a16="http://schemas.microsoft.com/office/drawing/2014/main" id="{9062BD13-A693-4AE0-B6E0-80FA372AFC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3360"/>
              <a:ext cx="5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solidFill>
                    <a:srgbClr val="002060"/>
                  </a:solidFill>
                  <a:latin typeface="+mn-lt"/>
                  <a:ea typeface="微软雅黑" panose="020B0503020204020204" pitchFamily="34" charset="-122"/>
                </a:rPr>
                <a:t>栈顶</a:t>
              </a:r>
            </a:p>
          </p:txBody>
        </p:sp>
      </p:grpSp>
      <p:sp>
        <p:nvSpPr>
          <p:cNvPr id="66" name="Text Box 28">
            <a:extLst>
              <a:ext uri="{FF2B5EF4-FFF2-40B4-BE49-F238E27FC236}">
                <a16:creationId xmlns:a16="http://schemas.microsoft.com/office/drawing/2014/main" id="{F847592D-0426-4C5F-9AC1-5A2BA092E9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012" y="3011757"/>
            <a:ext cx="2159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rgbClr val="0033CC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sz="2800" b="1">
                <a:solidFill>
                  <a:srgbClr val="002060"/>
                </a:solidFill>
                <a:latin typeface="+mn-lt"/>
                <a:ea typeface="微软雅黑" panose="020B0503020204020204" pitchFamily="34" charset="-122"/>
              </a:rPr>
              <a:t> 情况</a:t>
            </a:r>
            <a:r>
              <a:rPr lang="en-US" altLang="zh-CN" sz="2800" b="1">
                <a:solidFill>
                  <a:srgbClr val="002060"/>
                </a:solidFill>
                <a:latin typeface="+mn-lt"/>
                <a:ea typeface="微软雅黑" panose="020B0503020204020204" pitchFamily="34" charset="-122"/>
              </a:rPr>
              <a:t>1</a:t>
            </a:r>
            <a:r>
              <a:rPr lang="zh-CN" altLang="en-US" sz="2800" b="1">
                <a:solidFill>
                  <a:srgbClr val="002060"/>
                </a:solidFill>
                <a:latin typeface="+mn-lt"/>
                <a:ea typeface="微软雅黑" panose="020B0503020204020204" pitchFamily="34" charset="-122"/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1460665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 autoUpdateAnimBg="0"/>
      <p:bldP spid="39" grpId="0" animBg="1" autoUpdateAnimBg="0"/>
      <p:bldP spid="62" grpId="0" animBg="1" autoUpdateAnimBg="0"/>
      <p:bldP spid="66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0" name="标题 13">
            <a:extLst>
              <a:ext uri="{FF2B5EF4-FFF2-40B4-BE49-F238E27FC236}">
                <a16:creationId xmlns:a16="http://schemas.microsoft.com/office/drawing/2014/main" id="{385DC77F-9CA5-4129-AEFC-B45F54502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3" y="393709"/>
            <a:ext cx="8229600" cy="396479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3.1  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操作受限的线性表</a:t>
            </a: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——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栈</a:t>
            </a:r>
          </a:p>
        </p:txBody>
      </p:sp>
      <p:sp>
        <p:nvSpPr>
          <p:cNvPr id="25" name="Text Box 4">
            <a:extLst>
              <a:ext uri="{FF2B5EF4-FFF2-40B4-BE49-F238E27FC236}">
                <a16:creationId xmlns:a16="http://schemas.microsoft.com/office/drawing/2014/main" id="{F2B538C0-6AD3-429C-A886-F361A89013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926" y="1469548"/>
            <a:ext cx="8280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微软雅黑" panose="020B0503020204020204" pitchFamily="34" charset="-122"/>
              </a:rPr>
              <a:t>例：有三个元素按</a:t>
            </a:r>
            <a:r>
              <a:rPr lang="en-US" altLang="zh-CN" sz="2800" b="1" i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微软雅黑" panose="020B0503020204020204" pitchFamily="34" charset="-122"/>
              </a:rPr>
              <a:t>a</a:t>
            </a:r>
            <a:r>
              <a:rPr lang="en-US" altLang="zh-CN" sz="28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微软雅黑" panose="020B0503020204020204" pitchFamily="34" charset="-122"/>
              </a:rPr>
              <a:t>、</a:t>
            </a:r>
            <a:r>
              <a:rPr lang="en-US" altLang="zh-CN" sz="2800" b="1" i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微软雅黑" panose="020B0503020204020204" pitchFamily="34" charset="-122"/>
              </a:rPr>
              <a:t>b</a:t>
            </a:r>
            <a:r>
              <a:rPr lang="en-US" altLang="zh-CN" sz="28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微软雅黑" panose="020B0503020204020204" pitchFamily="34" charset="-122"/>
              </a:rPr>
              <a:t>、</a:t>
            </a:r>
            <a:r>
              <a:rPr lang="en-US" altLang="zh-CN" sz="2800" b="1" i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微软雅黑" panose="020B0503020204020204" pitchFamily="34" charset="-122"/>
              </a:rPr>
              <a:t>c</a:t>
            </a:r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微软雅黑" panose="020B0503020204020204" pitchFamily="34" charset="-122"/>
              </a:rPr>
              <a:t>的次序依次进栈，且每个元素只允许进一次栈，则可能的出栈序列有多少种？</a:t>
            </a:r>
          </a:p>
        </p:txBody>
      </p:sp>
      <p:sp>
        <p:nvSpPr>
          <p:cNvPr id="23" name="Line 3">
            <a:extLst>
              <a:ext uri="{FF2B5EF4-FFF2-40B4-BE49-F238E27FC236}">
                <a16:creationId xmlns:a16="http://schemas.microsoft.com/office/drawing/2014/main" id="{5A741F08-4966-495A-9A48-8DE13B5EBD0B}"/>
              </a:ext>
            </a:extLst>
          </p:cNvPr>
          <p:cNvSpPr>
            <a:spLocks noChangeShapeType="1"/>
          </p:cNvSpPr>
          <p:nvPr/>
        </p:nvSpPr>
        <p:spPr bwMode="auto">
          <a:xfrm>
            <a:off x="2395787" y="3156177"/>
            <a:ext cx="0" cy="2159000"/>
          </a:xfrm>
          <a:prstGeom prst="line">
            <a:avLst/>
          </a:prstGeom>
          <a:noFill/>
          <a:ln w="5715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rgbClr val="00206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4" name="Line 4">
            <a:extLst>
              <a:ext uri="{FF2B5EF4-FFF2-40B4-BE49-F238E27FC236}">
                <a16:creationId xmlns:a16="http://schemas.microsoft.com/office/drawing/2014/main" id="{46E880D5-9FE0-4867-B309-5E7E0DEF255F}"/>
              </a:ext>
            </a:extLst>
          </p:cNvPr>
          <p:cNvSpPr>
            <a:spLocks noChangeShapeType="1"/>
          </p:cNvSpPr>
          <p:nvPr/>
        </p:nvSpPr>
        <p:spPr bwMode="auto">
          <a:xfrm>
            <a:off x="2395787" y="5334227"/>
            <a:ext cx="1328738" cy="0"/>
          </a:xfrm>
          <a:prstGeom prst="line">
            <a:avLst/>
          </a:prstGeom>
          <a:noFill/>
          <a:ln w="5715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rgbClr val="00206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7" name="Line 5">
            <a:extLst>
              <a:ext uri="{FF2B5EF4-FFF2-40B4-BE49-F238E27FC236}">
                <a16:creationId xmlns:a16="http://schemas.microsoft.com/office/drawing/2014/main" id="{A06AD4A6-EF28-484D-A094-2A42243C3BF6}"/>
              </a:ext>
            </a:extLst>
          </p:cNvPr>
          <p:cNvSpPr>
            <a:spLocks noChangeShapeType="1"/>
          </p:cNvSpPr>
          <p:nvPr/>
        </p:nvSpPr>
        <p:spPr bwMode="auto">
          <a:xfrm>
            <a:off x="3721350" y="3168877"/>
            <a:ext cx="0" cy="2159000"/>
          </a:xfrm>
          <a:prstGeom prst="line">
            <a:avLst/>
          </a:prstGeom>
          <a:noFill/>
          <a:ln w="5715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rgbClr val="002060"/>
              </a:solidFill>
              <a:latin typeface="+mn-lt"/>
              <a:ea typeface="微软雅黑" panose="020B0503020204020204" pitchFamily="34" charset="-122"/>
            </a:endParaRPr>
          </a:p>
        </p:txBody>
      </p:sp>
      <p:grpSp>
        <p:nvGrpSpPr>
          <p:cNvPr id="28" name="Group 6">
            <a:extLst>
              <a:ext uri="{FF2B5EF4-FFF2-40B4-BE49-F238E27FC236}">
                <a16:creationId xmlns:a16="http://schemas.microsoft.com/office/drawing/2014/main" id="{D4953809-5150-4EEC-B78D-D7A3FC2E0AA9}"/>
              </a:ext>
            </a:extLst>
          </p:cNvPr>
          <p:cNvGrpSpPr>
            <a:grpSpLocks/>
          </p:cNvGrpSpPr>
          <p:nvPr/>
        </p:nvGrpSpPr>
        <p:grpSpPr bwMode="auto">
          <a:xfrm>
            <a:off x="990850" y="4916714"/>
            <a:ext cx="1295400" cy="457200"/>
            <a:chOff x="528" y="3360"/>
            <a:chExt cx="816" cy="288"/>
          </a:xfrm>
        </p:grpSpPr>
        <p:sp>
          <p:nvSpPr>
            <p:cNvPr id="29" name="Line 7">
              <a:extLst>
                <a:ext uri="{FF2B5EF4-FFF2-40B4-BE49-F238E27FC236}">
                  <a16:creationId xmlns:a16="http://schemas.microsoft.com/office/drawing/2014/main" id="{F20E21C3-43A8-4F54-9028-ADD125B2FD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3648"/>
              <a:ext cx="8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2060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43" name="Text Box 8">
              <a:extLst>
                <a:ext uri="{FF2B5EF4-FFF2-40B4-BE49-F238E27FC236}">
                  <a16:creationId xmlns:a16="http://schemas.microsoft.com/office/drawing/2014/main" id="{DF47ED0B-0F22-486E-9909-E9D3C9EABE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3360"/>
              <a:ext cx="5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solidFill>
                    <a:srgbClr val="002060"/>
                  </a:solidFill>
                  <a:latin typeface="+mn-lt"/>
                  <a:ea typeface="微软雅黑" panose="020B0503020204020204" pitchFamily="34" charset="-122"/>
                </a:rPr>
                <a:t>栈底</a:t>
              </a:r>
            </a:p>
          </p:txBody>
        </p:sp>
      </p:grpSp>
      <p:grpSp>
        <p:nvGrpSpPr>
          <p:cNvPr id="44" name="Group 9">
            <a:extLst>
              <a:ext uri="{FF2B5EF4-FFF2-40B4-BE49-F238E27FC236}">
                <a16:creationId xmlns:a16="http://schemas.microsoft.com/office/drawing/2014/main" id="{64E23FA0-5275-498A-9B96-A6DE4F7BC3FF}"/>
              </a:ext>
            </a:extLst>
          </p:cNvPr>
          <p:cNvGrpSpPr>
            <a:grpSpLocks/>
          </p:cNvGrpSpPr>
          <p:nvPr/>
        </p:nvGrpSpPr>
        <p:grpSpPr bwMode="auto">
          <a:xfrm>
            <a:off x="990850" y="4537302"/>
            <a:ext cx="1295400" cy="457200"/>
            <a:chOff x="528" y="3360"/>
            <a:chExt cx="816" cy="288"/>
          </a:xfrm>
        </p:grpSpPr>
        <p:sp>
          <p:nvSpPr>
            <p:cNvPr id="45" name="Line 10">
              <a:extLst>
                <a:ext uri="{FF2B5EF4-FFF2-40B4-BE49-F238E27FC236}">
                  <a16:creationId xmlns:a16="http://schemas.microsoft.com/office/drawing/2014/main" id="{C7E1AD53-17A5-4E91-8F00-2C5228EFFF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3648"/>
              <a:ext cx="8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2060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46" name="Text Box 11">
              <a:extLst>
                <a:ext uri="{FF2B5EF4-FFF2-40B4-BE49-F238E27FC236}">
                  <a16:creationId xmlns:a16="http://schemas.microsoft.com/office/drawing/2014/main" id="{CA36A27E-EE6D-44EC-8DC4-FA6B760645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3360"/>
              <a:ext cx="5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solidFill>
                    <a:srgbClr val="002060"/>
                  </a:solidFill>
                  <a:latin typeface="+mn-lt"/>
                  <a:ea typeface="微软雅黑" panose="020B0503020204020204" pitchFamily="34" charset="-122"/>
                </a:rPr>
                <a:t>栈顶</a:t>
              </a:r>
            </a:p>
          </p:txBody>
        </p:sp>
      </p:grpSp>
      <p:sp>
        <p:nvSpPr>
          <p:cNvPr id="47" name="Rectangle 12">
            <a:extLst>
              <a:ext uri="{FF2B5EF4-FFF2-40B4-BE49-F238E27FC236}">
                <a16:creationId xmlns:a16="http://schemas.microsoft.com/office/drawing/2014/main" id="{00743C97-14E2-422B-A2CA-136095BE70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2300" y="4810352"/>
            <a:ext cx="1258887" cy="495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0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 b="1" i="1">
                <a:solidFill>
                  <a:srgbClr val="002060"/>
                </a:solidFill>
                <a:latin typeface="+mn-lt"/>
                <a:ea typeface="微软雅黑" panose="020B0503020204020204" pitchFamily="34" charset="-122"/>
              </a:rPr>
              <a:t>a</a:t>
            </a:r>
            <a:endParaRPr lang="en-US" altLang="zh-CN" sz="3600" b="1" i="1" baseline="-25000">
              <a:solidFill>
                <a:srgbClr val="00206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8" name="Rectangle 13">
            <a:extLst>
              <a:ext uri="{FF2B5EF4-FFF2-40B4-BE49-F238E27FC236}">
                <a16:creationId xmlns:a16="http://schemas.microsoft.com/office/drawing/2014/main" id="{0E0A9913-86B9-4D49-8605-0F1C9BDFCA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2300" y="4326164"/>
            <a:ext cx="1258887" cy="495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0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 b="1" i="1">
                <a:solidFill>
                  <a:srgbClr val="002060"/>
                </a:solidFill>
                <a:latin typeface="+mn-lt"/>
                <a:ea typeface="微软雅黑" panose="020B0503020204020204" pitchFamily="34" charset="-122"/>
              </a:rPr>
              <a:t>b</a:t>
            </a:r>
            <a:endParaRPr lang="en-US" altLang="zh-CN" sz="3600" b="1" i="1" baseline="-25000">
              <a:solidFill>
                <a:srgbClr val="002060"/>
              </a:solidFill>
              <a:latin typeface="+mn-lt"/>
              <a:ea typeface="微软雅黑" panose="020B0503020204020204" pitchFamily="34" charset="-122"/>
            </a:endParaRPr>
          </a:p>
        </p:txBody>
      </p:sp>
      <p:grpSp>
        <p:nvGrpSpPr>
          <p:cNvPr id="49" name="Group 14">
            <a:extLst>
              <a:ext uri="{FF2B5EF4-FFF2-40B4-BE49-F238E27FC236}">
                <a16:creationId xmlns:a16="http://schemas.microsoft.com/office/drawing/2014/main" id="{81C8AE2C-732B-43E1-BB1D-1AA759327B0E}"/>
              </a:ext>
            </a:extLst>
          </p:cNvPr>
          <p:cNvGrpSpPr>
            <a:grpSpLocks/>
          </p:cNvGrpSpPr>
          <p:nvPr/>
        </p:nvGrpSpPr>
        <p:grpSpPr bwMode="auto">
          <a:xfrm>
            <a:off x="990850" y="4075339"/>
            <a:ext cx="1295400" cy="457200"/>
            <a:chOff x="528" y="3360"/>
            <a:chExt cx="816" cy="288"/>
          </a:xfrm>
        </p:grpSpPr>
        <p:sp>
          <p:nvSpPr>
            <p:cNvPr id="50" name="Line 15">
              <a:extLst>
                <a:ext uri="{FF2B5EF4-FFF2-40B4-BE49-F238E27FC236}">
                  <a16:creationId xmlns:a16="http://schemas.microsoft.com/office/drawing/2014/main" id="{D55AB3A2-2909-49BF-9646-EF985932A5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3648"/>
              <a:ext cx="8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2060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51" name="Text Box 16">
              <a:extLst>
                <a:ext uri="{FF2B5EF4-FFF2-40B4-BE49-F238E27FC236}">
                  <a16:creationId xmlns:a16="http://schemas.microsoft.com/office/drawing/2014/main" id="{2EB140F9-B0D8-44FF-A7FE-C7CAD8A371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3360"/>
              <a:ext cx="5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solidFill>
                    <a:srgbClr val="002060"/>
                  </a:solidFill>
                  <a:latin typeface="+mn-lt"/>
                  <a:ea typeface="微软雅黑" panose="020B0503020204020204" pitchFamily="34" charset="-122"/>
                </a:rPr>
                <a:t>栈顶</a:t>
              </a:r>
            </a:p>
          </p:txBody>
        </p:sp>
      </p:grpSp>
      <p:sp>
        <p:nvSpPr>
          <p:cNvPr id="52" name="Text Box 21">
            <a:extLst>
              <a:ext uri="{FF2B5EF4-FFF2-40B4-BE49-F238E27FC236}">
                <a16:creationId xmlns:a16="http://schemas.microsoft.com/office/drawing/2014/main" id="{F36F2EA7-2E63-4393-9FCF-58C935E7D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962" y="2835502"/>
            <a:ext cx="2159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rgbClr val="0033CC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sz="2800" b="1">
                <a:solidFill>
                  <a:srgbClr val="002060"/>
                </a:solidFill>
                <a:latin typeface="+mn-lt"/>
                <a:ea typeface="微软雅黑" panose="020B0503020204020204" pitchFamily="34" charset="-122"/>
              </a:rPr>
              <a:t> 情况</a:t>
            </a:r>
            <a:r>
              <a:rPr lang="en-US" altLang="zh-CN" sz="2800" b="1">
                <a:solidFill>
                  <a:srgbClr val="002060"/>
                </a:solidFill>
                <a:latin typeface="+mn-lt"/>
                <a:ea typeface="微软雅黑" panose="020B0503020204020204" pitchFamily="34" charset="-122"/>
              </a:rPr>
              <a:t>2</a:t>
            </a:r>
            <a:r>
              <a:rPr lang="zh-CN" altLang="en-US" sz="2800" b="1">
                <a:solidFill>
                  <a:srgbClr val="002060"/>
                </a:solidFill>
                <a:latin typeface="+mn-lt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53" name="Text Box 24">
            <a:extLst>
              <a:ext uri="{FF2B5EF4-FFF2-40B4-BE49-F238E27FC236}">
                <a16:creationId xmlns:a16="http://schemas.microsoft.com/office/drawing/2014/main" id="{ED1F25A4-B717-456C-983F-D09F38BD42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6237" y="3170464"/>
            <a:ext cx="3511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2060"/>
                </a:solidFill>
                <a:latin typeface="+mn-lt"/>
                <a:ea typeface="微软雅黑" panose="020B0503020204020204" pitchFamily="34" charset="-122"/>
              </a:rPr>
              <a:t>出栈序列：</a:t>
            </a:r>
            <a:r>
              <a:rPr lang="en-US" altLang="zh-CN" sz="2800" b="1" i="1">
                <a:solidFill>
                  <a:srgbClr val="002060"/>
                </a:solidFill>
                <a:latin typeface="+mn-lt"/>
                <a:ea typeface="微软雅黑" panose="020B0503020204020204" pitchFamily="34" charset="-122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968641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 autoUpdateAnimBg="0"/>
      <p:bldP spid="48" grpId="0" animBg="1" autoUpdateAnimBg="0"/>
      <p:bldP spid="52" grpId="0" autoUpdateAnimBg="0"/>
      <p:bldP spid="5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0" name="标题 13">
            <a:extLst>
              <a:ext uri="{FF2B5EF4-FFF2-40B4-BE49-F238E27FC236}">
                <a16:creationId xmlns:a16="http://schemas.microsoft.com/office/drawing/2014/main" id="{385DC77F-9CA5-4129-AEFC-B45F54502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3" y="393709"/>
            <a:ext cx="8229600" cy="396479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3.1  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操作受限的线性表</a:t>
            </a:r>
            <a:r>
              <a:rPr lang="en-US" altLang="zh-CN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——</a:t>
            </a: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栈</a:t>
            </a:r>
          </a:p>
        </p:txBody>
      </p:sp>
      <p:sp>
        <p:nvSpPr>
          <p:cNvPr id="25" name="Text Box 4">
            <a:extLst>
              <a:ext uri="{FF2B5EF4-FFF2-40B4-BE49-F238E27FC236}">
                <a16:creationId xmlns:a16="http://schemas.microsoft.com/office/drawing/2014/main" id="{F2B538C0-6AD3-429C-A886-F361A89013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926" y="1469548"/>
            <a:ext cx="8280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微软雅黑" panose="020B0503020204020204" pitchFamily="34" charset="-122"/>
              </a:rPr>
              <a:t>例：有三个元素按</a:t>
            </a:r>
            <a:r>
              <a:rPr lang="en-US" altLang="zh-CN" sz="2800" b="1" i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微软雅黑" panose="020B0503020204020204" pitchFamily="34" charset="-122"/>
              </a:rPr>
              <a:t>a</a:t>
            </a:r>
            <a:r>
              <a:rPr lang="en-US" altLang="zh-CN" sz="28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微软雅黑" panose="020B0503020204020204" pitchFamily="34" charset="-122"/>
              </a:rPr>
              <a:t>、</a:t>
            </a:r>
            <a:r>
              <a:rPr lang="en-US" altLang="zh-CN" sz="2800" b="1" i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微软雅黑" panose="020B0503020204020204" pitchFamily="34" charset="-122"/>
              </a:rPr>
              <a:t>b</a:t>
            </a:r>
            <a:r>
              <a:rPr lang="en-US" altLang="zh-CN" sz="28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微软雅黑" panose="020B0503020204020204" pitchFamily="34" charset="-122"/>
              </a:rPr>
              <a:t>、</a:t>
            </a:r>
            <a:r>
              <a:rPr lang="en-US" altLang="zh-CN" sz="2800" b="1" i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微软雅黑" panose="020B0503020204020204" pitchFamily="34" charset="-122"/>
              </a:rPr>
              <a:t>c</a:t>
            </a:r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微软雅黑" panose="020B0503020204020204" pitchFamily="34" charset="-122"/>
              </a:rPr>
              <a:t>的次序依次进栈，且每个元素只允许进一次栈，则可能的出栈序列有多少种？</a:t>
            </a:r>
          </a:p>
        </p:txBody>
      </p:sp>
      <p:sp>
        <p:nvSpPr>
          <p:cNvPr id="20" name="Line 7">
            <a:extLst>
              <a:ext uri="{FF2B5EF4-FFF2-40B4-BE49-F238E27FC236}">
                <a16:creationId xmlns:a16="http://schemas.microsoft.com/office/drawing/2014/main" id="{0E0B1C40-1506-4A92-8D4F-6BA3189E10F0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0616" y="2794226"/>
            <a:ext cx="0" cy="2159000"/>
          </a:xfrm>
          <a:prstGeom prst="line">
            <a:avLst/>
          </a:prstGeom>
          <a:noFill/>
          <a:ln w="5715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rgbClr val="00206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1" name="Line 8">
            <a:extLst>
              <a:ext uri="{FF2B5EF4-FFF2-40B4-BE49-F238E27FC236}">
                <a16:creationId xmlns:a16="http://schemas.microsoft.com/office/drawing/2014/main" id="{F6A8C1BA-2DEA-4CA3-A44A-08685E57131B}"/>
              </a:ext>
            </a:extLst>
          </p:cNvPr>
          <p:cNvSpPr>
            <a:spLocks noChangeShapeType="1"/>
          </p:cNvSpPr>
          <p:nvPr/>
        </p:nvSpPr>
        <p:spPr bwMode="auto">
          <a:xfrm>
            <a:off x="2414741" y="4988151"/>
            <a:ext cx="1328737" cy="0"/>
          </a:xfrm>
          <a:prstGeom prst="line">
            <a:avLst/>
          </a:prstGeom>
          <a:noFill/>
          <a:ln w="5715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rgbClr val="00206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2" name="Line 9">
            <a:extLst>
              <a:ext uri="{FF2B5EF4-FFF2-40B4-BE49-F238E27FC236}">
                <a16:creationId xmlns:a16="http://schemas.microsoft.com/office/drawing/2014/main" id="{8D52875E-36A3-48A7-8E1A-071DBA07BB96}"/>
              </a:ext>
            </a:extLst>
          </p:cNvPr>
          <p:cNvSpPr>
            <a:spLocks noChangeShapeType="1"/>
          </p:cNvSpPr>
          <p:nvPr/>
        </p:nvSpPr>
        <p:spPr bwMode="auto">
          <a:xfrm>
            <a:off x="3740303" y="2806926"/>
            <a:ext cx="0" cy="2159000"/>
          </a:xfrm>
          <a:prstGeom prst="line">
            <a:avLst/>
          </a:prstGeom>
          <a:noFill/>
          <a:ln w="5715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rgbClr val="002060"/>
              </a:solidFill>
              <a:latin typeface="+mn-lt"/>
              <a:ea typeface="微软雅黑" panose="020B0503020204020204" pitchFamily="34" charset="-122"/>
            </a:endParaRPr>
          </a:p>
        </p:txBody>
      </p:sp>
      <p:grpSp>
        <p:nvGrpSpPr>
          <p:cNvPr id="26" name="Group 10">
            <a:extLst>
              <a:ext uri="{FF2B5EF4-FFF2-40B4-BE49-F238E27FC236}">
                <a16:creationId xmlns:a16="http://schemas.microsoft.com/office/drawing/2014/main" id="{E437F8D0-6A6F-4573-9174-8C7848580199}"/>
              </a:ext>
            </a:extLst>
          </p:cNvPr>
          <p:cNvGrpSpPr>
            <a:grpSpLocks/>
          </p:cNvGrpSpPr>
          <p:nvPr/>
        </p:nvGrpSpPr>
        <p:grpSpPr bwMode="auto">
          <a:xfrm>
            <a:off x="1009803" y="4570639"/>
            <a:ext cx="1295400" cy="457200"/>
            <a:chOff x="528" y="3360"/>
            <a:chExt cx="816" cy="288"/>
          </a:xfrm>
        </p:grpSpPr>
        <p:sp>
          <p:nvSpPr>
            <p:cNvPr id="30" name="Line 11">
              <a:extLst>
                <a:ext uri="{FF2B5EF4-FFF2-40B4-BE49-F238E27FC236}">
                  <a16:creationId xmlns:a16="http://schemas.microsoft.com/office/drawing/2014/main" id="{0875DB24-1E1C-40D7-BB1D-D9BA48577D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3648"/>
              <a:ext cx="8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2060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1" name="Text Box 12">
              <a:extLst>
                <a:ext uri="{FF2B5EF4-FFF2-40B4-BE49-F238E27FC236}">
                  <a16:creationId xmlns:a16="http://schemas.microsoft.com/office/drawing/2014/main" id="{03BD6E66-60DF-4D07-82AF-744CB8F0B7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3360"/>
              <a:ext cx="5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solidFill>
                    <a:srgbClr val="002060"/>
                  </a:solidFill>
                  <a:latin typeface="+mn-lt"/>
                  <a:ea typeface="微软雅黑" panose="020B0503020204020204" pitchFamily="34" charset="-122"/>
                </a:rPr>
                <a:t>栈底</a:t>
              </a:r>
            </a:p>
          </p:txBody>
        </p:sp>
      </p:grpSp>
      <p:sp>
        <p:nvSpPr>
          <p:cNvPr id="32" name="Rectangle 16">
            <a:extLst>
              <a:ext uri="{FF2B5EF4-FFF2-40B4-BE49-F238E27FC236}">
                <a16:creationId xmlns:a16="http://schemas.microsoft.com/office/drawing/2014/main" id="{2F4E4292-0127-48A9-98FA-63FCE45E01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1253" y="4464276"/>
            <a:ext cx="1258888" cy="495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0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 b="1" i="1">
                <a:solidFill>
                  <a:srgbClr val="002060"/>
                </a:solidFill>
                <a:latin typeface="+mn-lt"/>
                <a:ea typeface="微软雅黑" panose="020B0503020204020204" pitchFamily="34" charset="-122"/>
              </a:rPr>
              <a:t>a</a:t>
            </a:r>
            <a:endParaRPr lang="en-US" altLang="zh-CN" sz="3600" b="1" i="1" baseline="-25000">
              <a:solidFill>
                <a:srgbClr val="00206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3" name="Text Box 21">
            <a:extLst>
              <a:ext uri="{FF2B5EF4-FFF2-40B4-BE49-F238E27FC236}">
                <a16:creationId xmlns:a16="http://schemas.microsoft.com/office/drawing/2014/main" id="{435FEA9D-198A-4E54-9702-9FA0C6809E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1703" y="2957739"/>
            <a:ext cx="35115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2060"/>
                </a:solidFill>
                <a:latin typeface="+mn-lt"/>
                <a:ea typeface="微软雅黑" panose="020B0503020204020204" pitchFamily="34" charset="-122"/>
              </a:rPr>
              <a:t>出栈序列：</a:t>
            </a:r>
            <a:r>
              <a:rPr lang="en-US" altLang="zh-CN" sz="2800" b="1" i="1">
                <a:solidFill>
                  <a:srgbClr val="002060"/>
                </a:solidFill>
                <a:latin typeface="+mn-lt"/>
                <a:ea typeface="微软雅黑" panose="020B0503020204020204" pitchFamily="34" charset="-122"/>
              </a:rPr>
              <a:t>b</a:t>
            </a:r>
          </a:p>
        </p:txBody>
      </p:sp>
      <p:sp>
        <p:nvSpPr>
          <p:cNvPr id="34" name="Text Box 22">
            <a:extLst>
              <a:ext uri="{FF2B5EF4-FFF2-40B4-BE49-F238E27FC236}">
                <a16:creationId xmlns:a16="http://schemas.microsoft.com/office/drawing/2014/main" id="{872BC195-9E1E-4879-9671-822E92B6F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1703" y="3678464"/>
            <a:ext cx="35115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2060"/>
                </a:solidFill>
                <a:latin typeface="+mn-lt"/>
                <a:ea typeface="微软雅黑" panose="020B0503020204020204" pitchFamily="34" charset="-122"/>
              </a:rPr>
              <a:t>出栈序列：</a:t>
            </a:r>
            <a:r>
              <a:rPr lang="en-US" altLang="zh-CN" sz="2800" b="1" i="1">
                <a:solidFill>
                  <a:srgbClr val="002060"/>
                </a:solidFill>
                <a:latin typeface="+mn-lt"/>
                <a:ea typeface="微软雅黑" panose="020B0503020204020204" pitchFamily="34" charset="-122"/>
              </a:rPr>
              <a:t>b</a:t>
            </a:r>
            <a:r>
              <a:rPr lang="zh-CN" altLang="en-US" sz="2800" b="1">
                <a:solidFill>
                  <a:srgbClr val="002060"/>
                </a:solidFill>
                <a:latin typeface="+mn-lt"/>
                <a:ea typeface="微软雅黑" panose="020B0503020204020204" pitchFamily="34" charset="-122"/>
              </a:rPr>
              <a:t>、</a:t>
            </a:r>
            <a:r>
              <a:rPr lang="en-US" altLang="zh-CN" sz="2800" b="1" i="1">
                <a:solidFill>
                  <a:srgbClr val="002060"/>
                </a:solidFill>
                <a:latin typeface="+mn-lt"/>
                <a:ea typeface="微软雅黑" panose="020B0503020204020204" pitchFamily="34" charset="-122"/>
              </a:rPr>
              <a:t>c</a:t>
            </a:r>
          </a:p>
        </p:txBody>
      </p:sp>
      <p:sp>
        <p:nvSpPr>
          <p:cNvPr id="35" name="Text Box 23">
            <a:extLst>
              <a:ext uri="{FF2B5EF4-FFF2-40B4-BE49-F238E27FC236}">
                <a16:creationId xmlns:a16="http://schemas.microsoft.com/office/drawing/2014/main" id="{B41B1F8F-2C32-4F45-8964-5E3D732C70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2178" y="4353151"/>
            <a:ext cx="3511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2060"/>
                </a:solidFill>
                <a:latin typeface="+mn-lt"/>
                <a:ea typeface="微软雅黑" panose="020B0503020204020204" pitchFamily="34" charset="-122"/>
              </a:rPr>
              <a:t>出栈序列： </a:t>
            </a:r>
            <a:r>
              <a:rPr lang="en-US" altLang="zh-CN" sz="2800" b="1" i="1">
                <a:solidFill>
                  <a:srgbClr val="002060"/>
                </a:solidFill>
                <a:latin typeface="+mn-lt"/>
                <a:ea typeface="微软雅黑" panose="020B0503020204020204" pitchFamily="34" charset="-122"/>
              </a:rPr>
              <a:t>b</a:t>
            </a:r>
            <a:r>
              <a:rPr lang="zh-CN" altLang="en-US" sz="2800" b="1">
                <a:solidFill>
                  <a:srgbClr val="002060"/>
                </a:solidFill>
                <a:latin typeface="+mn-lt"/>
                <a:ea typeface="微软雅黑" panose="020B0503020204020204" pitchFamily="34" charset="-122"/>
              </a:rPr>
              <a:t>、 </a:t>
            </a:r>
            <a:r>
              <a:rPr lang="en-US" altLang="zh-CN" sz="2800" b="1" i="1">
                <a:solidFill>
                  <a:srgbClr val="002060"/>
                </a:solidFill>
                <a:latin typeface="+mn-lt"/>
                <a:ea typeface="微软雅黑" panose="020B0503020204020204" pitchFamily="34" charset="-122"/>
              </a:rPr>
              <a:t>c</a:t>
            </a:r>
            <a:r>
              <a:rPr lang="zh-CN" altLang="en-US" sz="2800" b="1">
                <a:solidFill>
                  <a:srgbClr val="002060"/>
                </a:solidFill>
                <a:latin typeface="+mn-lt"/>
                <a:ea typeface="微软雅黑" panose="020B0503020204020204" pitchFamily="34" charset="-122"/>
              </a:rPr>
              <a:t>、</a:t>
            </a:r>
            <a:r>
              <a:rPr lang="en-US" altLang="zh-CN" sz="2800" b="1" i="1">
                <a:solidFill>
                  <a:srgbClr val="002060"/>
                </a:solidFill>
                <a:latin typeface="+mn-lt"/>
                <a:ea typeface="微软雅黑" panose="020B0503020204020204" pitchFamily="34" charset="-122"/>
              </a:rPr>
              <a:t>a</a:t>
            </a:r>
          </a:p>
        </p:txBody>
      </p:sp>
      <p:sp>
        <p:nvSpPr>
          <p:cNvPr id="36" name="Rectangle 24">
            <a:extLst>
              <a:ext uri="{FF2B5EF4-FFF2-40B4-BE49-F238E27FC236}">
                <a16:creationId xmlns:a16="http://schemas.microsoft.com/office/drawing/2014/main" id="{4803FA64-5D1F-4A55-AE09-6A6F83CDB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5378" y="3953101"/>
            <a:ext cx="1271588" cy="495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0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 b="1" i="1">
                <a:solidFill>
                  <a:srgbClr val="002060"/>
                </a:solidFill>
                <a:latin typeface="+mn-lt"/>
                <a:ea typeface="微软雅黑" panose="020B0503020204020204" pitchFamily="34" charset="-122"/>
              </a:rPr>
              <a:t>c</a:t>
            </a:r>
            <a:endParaRPr lang="en-US" altLang="zh-CN" sz="3600" b="1" i="1" baseline="-25000">
              <a:solidFill>
                <a:srgbClr val="002060"/>
              </a:solidFill>
              <a:latin typeface="+mn-lt"/>
              <a:ea typeface="微软雅黑" panose="020B0503020204020204" pitchFamily="34" charset="-122"/>
            </a:endParaRPr>
          </a:p>
        </p:txBody>
      </p:sp>
      <p:grpSp>
        <p:nvGrpSpPr>
          <p:cNvPr id="37" name="Group 25">
            <a:extLst>
              <a:ext uri="{FF2B5EF4-FFF2-40B4-BE49-F238E27FC236}">
                <a16:creationId xmlns:a16="http://schemas.microsoft.com/office/drawing/2014/main" id="{92B59EC7-05BE-4D8D-8970-DE7248CBD740}"/>
              </a:ext>
            </a:extLst>
          </p:cNvPr>
          <p:cNvGrpSpPr>
            <a:grpSpLocks/>
          </p:cNvGrpSpPr>
          <p:nvPr/>
        </p:nvGrpSpPr>
        <p:grpSpPr bwMode="auto">
          <a:xfrm>
            <a:off x="1009803" y="4165826"/>
            <a:ext cx="1295400" cy="457200"/>
            <a:chOff x="528" y="3360"/>
            <a:chExt cx="816" cy="288"/>
          </a:xfrm>
        </p:grpSpPr>
        <p:sp>
          <p:nvSpPr>
            <p:cNvPr id="38" name="Line 26">
              <a:extLst>
                <a:ext uri="{FF2B5EF4-FFF2-40B4-BE49-F238E27FC236}">
                  <a16:creationId xmlns:a16="http://schemas.microsoft.com/office/drawing/2014/main" id="{C48B0492-4B32-4794-949E-D20FBE0162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3648"/>
              <a:ext cx="8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2060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9" name="Text Box 27">
              <a:extLst>
                <a:ext uri="{FF2B5EF4-FFF2-40B4-BE49-F238E27FC236}">
                  <a16:creationId xmlns:a16="http://schemas.microsoft.com/office/drawing/2014/main" id="{CD71CCCE-E6A5-4DCC-9DD1-489D303A74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3360"/>
              <a:ext cx="5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solidFill>
                    <a:srgbClr val="002060"/>
                  </a:solidFill>
                  <a:latin typeface="+mn-lt"/>
                  <a:ea typeface="微软雅黑" panose="020B0503020204020204" pitchFamily="34" charset="-122"/>
                </a:rPr>
                <a:t>栈顶</a:t>
              </a:r>
            </a:p>
          </p:txBody>
        </p:sp>
      </p:grpSp>
      <p:grpSp>
        <p:nvGrpSpPr>
          <p:cNvPr id="40" name="Group 28">
            <a:extLst>
              <a:ext uri="{FF2B5EF4-FFF2-40B4-BE49-F238E27FC236}">
                <a16:creationId xmlns:a16="http://schemas.microsoft.com/office/drawing/2014/main" id="{7DBC508A-71DB-47AD-9EC1-BBC9ED924E32}"/>
              </a:ext>
            </a:extLst>
          </p:cNvPr>
          <p:cNvGrpSpPr>
            <a:grpSpLocks/>
          </p:cNvGrpSpPr>
          <p:nvPr/>
        </p:nvGrpSpPr>
        <p:grpSpPr bwMode="auto">
          <a:xfrm>
            <a:off x="1024091" y="3729264"/>
            <a:ext cx="1295400" cy="457200"/>
            <a:chOff x="528" y="3360"/>
            <a:chExt cx="816" cy="288"/>
          </a:xfrm>
        </p:grpSpPr>
        <p:sp>
          <p:nvSpPr>
            <p:cNvPr id="41" name="Line 29">
              <a:extLst>
                <a:ext uri="{FF2B5EF4-FFF2-40B4-BE49-F238E27FC236}">
                  <a16:creationId xmlns:a16="http://schemas.microsoft.com/office/drawing/2014/main" id="{F956E2FE-5178-4419-A073-DF19D853CC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3648"/>
              <a:ext cx="8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2060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42" name="Text Box 30">
              <a:extLst>
                <a:ext uri="{FF2B5EF4-FFF2-40B4-BE49-F238E27FC236}">
                  <a16:creationId xmlns:a16="http://schemas.microsoft.com/office/drawing/2014/main" id="{9BEC4C39-B1C7-41AE-9C6D-35D2513CCB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3360"/>
              <a:ext cx="5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solidFill>
                    <a:srgbClr val="002060"/>
                  </a:solidFill>
                  <a:latin typeface="+mn-lt"/>
                  <a:ea typeface="微软雅黑" panose="020B0503020204020204" pitchFamily="34" charset="-122"/>
                </a:rPr>
                <a:t>栈顶</a:t>
              </a:r>
            </a:p>
          </p:txBody>
        </p:sp>
      </p:grpSp>
      <p:sp>
        <p:nvSpPr>
          <p:cNvPr id="54" name="Text Box 32">
            <a:extLst>
              <a:ext uri="{FF2B5EF4-FFF2-40B4-BE49-F238E27FC236}">
                <a16:creationId xmlns:a16="http://schemas.microsoft.com/office/drawing/2014/main" id="{ECB7C07A-A807-4F7E-B64F-B4D3737796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3" y="5245326"/>
            <a:ext cx="8123238" cy="830263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</a:t>
            </a:r>
            <a:r>
              <a:rPr lang="zh-CN" altLang="en-US" sz="24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栈只是对表插入和删除操作的位置进行了限制，并没有限定插入和删除操作进行的时间。</a:t>
            </a:r>
          </a:p>
        </p:txBody>
      </p:sp>
      <p:sp>
        <p:nvSpPr>
          <p:cNvPr id="55" name="Text Box 35">
            <a:extLst>
              <a:ext uri="{FF2B5EF4-FFF2-40B4-BE49-F238E27FC236}">
                <a16:creationId xmlns:a16="http://schemas.microsoft.com/office/drawing/2014/main" id="{7D98EB2E-C53B-48C6-B011-2F7F85017E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541" y="2835501"/>
            <a:ext cx="19351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rgbClr val="0033CC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sz="2800" b="1">
                <a:solidFill>
                  <a:srgbClr val="002060"/>
                </a:solidFill>
                <a:latin typeface="+mn-lt"/>
                <a:ea typeface="微软雅黑" panose="020B0503020204020204" pitchFamily="34" charset="-122"/>
              </a:rPr>
              <a:t> 情况</a:t>
            </a:r>
            <a:r>
              <a:rPr lang="en-US" altLang="zh-CN" sz="2800" b="1">
                <a:solidFill>
                  <a:srgbClr val="002060"/>
                </a:solidFill>
                <a:latin typeface="+mn-lt"/>
                <a:ea typeface="微软雅黑" panose="020B0503020204020204" pitchFamily="34" charset="-122"/>
              </a:rPr>
              <a:t>2</a:t>
            </a:r>
            <a:r>
              <a:rPr lang="zh-CN" altLang="en-US" sz="2800" b="1">
                <a:solidFill>
                  <a:srgbClr val="002060"/>
                </a:solidFill>
                <a:latin typeface="+mn-lt"/>
                <a:ea typeface="微软雅黑" panose="020B0503020204020204" pitchFamily="34" charset="-122"/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108664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utoUpdateAnimBg="0"/>
      <p:bldP spid="35" grpId="0" autoUpdateAnimBg="0"/>
      <p:bldP spid="36" grpId="0" animBg="1" autoUpdateAnimBg="0"/>
      <p:bldP spid="54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0" name="标题 13">
            <a:extLst>
              <a:ext uri="{FF2B5EF4-FFF2-40B4-BE49-F238E27FC236}">
                <a16:creationId xmlns:a16="http://schemas.microsoft.com/office/drawing/2014/main" id="{385DC77F-9CA5-4129-AEFC-B45F54502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3" y="393709"/>
            <a:ext cx="8229600" cy="396479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zh-CN" altLang="en-US" sz="2800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考研真题</a:t>
            </a:r>
          </a:p>
        </p:txBody>
      </p:sp>
      <p:sp>
        <p:nvSpPr>
          <p:cNvPr id="3" name="Text Box 21">
            <a:extLst>
              <a:ext uri="{FF2B5EF4-FFF2-40B4-BE49-F238E27FC236}">
                <a16:creationId xmlns:a16="http://schemas.microsoft.com/office/drawing/2014/main" id="{7F61F903-B0CE-4E96-9BA3-4517F2E969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619" y="1468973"/>
            <a:ext cx="828040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>
            <a:spAutoFit/>
          </a:bodyPr>
          <a:lstStyle/>
          <a:p>
            <a:pPr eaLnBrk="1" hangingPunct="1">
              <a:defRPr/>
            </a:pPr>
            <a:r>
              <a:rPr lang="en-US" altLang="zh-CN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设栈</a:t>
            </a:r>
            <a:r>
              <a:rPr lang="en-US" altLang="zh-CN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 </a:t>
            </a:r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和队列</a:t>
            </a:r>
            <a:r>
              <a:rPr lang="en-US" altLang="zh-CN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Q </a:t>
            </a:r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的初始状态均为空，元素</a:t>
            </a:r>
            <a:r>
              <a:rPr lang="en-US" altLang="zh-CN" sz="28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abcdefg</a:t>
            </a:r>
            <a:r>
              <a:rPr lang="en-US" altLang="zh-CN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依次进入栈</a:t>
            </a:r>
            <a:r>
              <a:rPr lang="en-US" altLang="zh-CN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。若每个元素出栈后立即进入队列</a:t>
            </a:r>
            <a:r>
              <a:rPr lang="en-US" altLang="zh-CN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，且</a:t>
            </a:r>
            <a:r>
              <a:rPr lang="en-US" altLang="zh-CN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7 </a:t>
            </a:r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个元素出队的顺序是</a:t>
            </a:r>
            <a:r>
              <a:rPr lang="en-US" altLang="zh-CN" sz="28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bdcfeag</a:t>
            </a:r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，则栈</a:t>
            </a:r>
            <a:r>
              <a:rPr lang="en-US" altLang="zh-CN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 </a:t>
            </a:r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的容量至少是</a:t>
            </a:r>
          </a:p>
          <a:p>
            <a:pPr eaLnBrk="1" hangingPunct="1">
              <a:defRPr/>
            </a:pPr>
            <a:r>
              <a:rPr lang="en-US" altLang="zh-CN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．</a:t>
            </a:r>
            <a:r>
              <a:rPr lang="en-US" altLang="zh-CN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         B.2           C.3             D.4</a:t>
            </a:r>
          </a:p>
        </p:txBody>
      </p:sp>
    </p:spTree>
    <p:extLst>
      <p:ext uri="{BB962C8B-B14F-4D97-AF65-F5344CB8AC3E}">
        <p14:creationId xmlns:p14="http://schemas.microsoft.com/office/powerpoint/2010/main" val="648651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2_Office 主题">
  <a:themeElements>
    <a:clrScheme name="2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_Office 主题">
      <a:majorFont>
        <a:latin typeface="Calibri"/>
        <a:ea typeface="黑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5400" cap="flat" cmpd="sng">
          <a:solidFill>
            <a:srgbClr val="FF0000"/>
          </a:solidFill>
          <a:prstDash val="sysDash"/>
          <a:round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anchor="ctr"/>
      <a:lstStyle>
        <a:defPPr>
          <a:defRPr/>
        </a:defPPr>
      </a:lstStyle>
    </a:spDef>
  </a:objectDefaults>
  <a:extraClrSchemeLst>
    <a:extraClrScheme>
      <a:clrScheme name="2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6330</TotalTime>
  <Words>3133</Words>
  <Application>Microsoft Office PowerPoint</Application>
  <PresentationFormat>全屏显示(4:3)</PresentationFormat>
  <Paragraphs>493</Paragraphs>
  <Slides>42</Slides>
  <Notes>41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3" baseType="lpstr">
      <vt:lpstr>微软雅黑</vt:lpstr>
      <vt:lpstr>Times New Roman</vt:lpstr>
      <vt:lpstr>等线</vt:lpstr>
      <vt:lpstr>Tahoma</vt:lpstr>
      <vt:lpstr>迷你简启体</vt:lpstr>
      <vt:lpstr>宋体</vt:lpstr>
      <vt:lpstr>Wingdings</vt:lpstr>
      <vt:lpstr>Arial</vt:lpstr>
      <vt:lpstr>Calibri</vt:lpstr>
      <vt:lpstr>2_Office 主题</vt:lpstr>
      <vt:lpstr>Clip</vt:lpstr>
      <vt:lpstr>第3章  操作受限的线性表——栈</vt:lpstr>
      <vt:lpstr>问题：</vt:lpstr>
      <vt:lpstr>3.1  操作受限的线性表——栈</vt:lpstr>
      <vt:lpstr>3.1  操作受限的线性表——栈</vt:lpstr>
      <vt:lpstr>3.1  操作受限的线性表——栈</vt:lpstr>
      <vt:lpstr>3.1  操作受限的线性表——栈</vt:lpstr>
      <vt:lpstr>3.1  操作受限的线性表——栈</vt:lpstr>
      <vt:lpstr>3.1  操作受限的线性表——栈</vt:lpstr>
      <vt:lpstr>考研真题</vt:lpstr>
      <vt:lpstr>考研真题</vt:lpstr>
      <vt:lpstr>考研真题</vt:lpstr>
      <vt:lpstr>考研真题</vt:lpstr>
      <vt:lpstr>3.1.1  栈的顺序存储结构及实现——顺序栈</vt:lpstr>
      <vt:lpstr>3.1.1  栈的顺序存储结构及实现——顺序栈</vt:lpstr>
      <vt:lpstr>3.1.1  栈的顺序存储结构及实现——顺序栈</vt:lpstr>
      <vt:lpstr>3.1.1  栈的顺序存储结构及实现——顺序栈</vt:lpstr>
      <vt:lpstr>3.1.1  栈的顺序存储结构及实现——顺序栈</vt:lpstr>
      <vt:lpstr>3.1.1  栈的顺序存储结构及实现——顺序栈</vt:lpstr>
      <vt:lpstr>3.1.1  栈的顺序存储结构及实现——顺序栈</vt:lpstr>
      <vt:lpstr>3.1.1  栈的顺序存储结构及实现——顺序栈</vt:lpstr>
      <vt:lpstr>3.1.1  栈的顺序存储结构及实现——顺序栈</vt:lpstr>
      <vt:lpstr>3.1.1  栈的顺序存储结构及实现——顺序栈</vt:lpstr>
      <vt:lpstr>3.1.1  栈的顺序存储结构及实现——顺序栈</vt:lpstr>
      <vt:lpstr>3.1.1  栈的顺序存储结构及实现——顺序栈</vt:lpstr>
      <vt:lpstr>3.1.1  栈的顺序存储结构及实现——顺序栈</vt:lpstr>
      <vt:lpstr>3.1.1  栈的顺序存储结构及实现——顺序栈</vt:lpstr>
      <vt:lpstr>3.1.2  栈的链式存储结构及实现——链栈</vt:lpstr>
      <vt:lpstr>3.1.2  栈的链式存储结构及实现——链栈</vt:lpstr>
      <vt:lpstr>3.1.2  栈的链式存储结构及实现——链栈</vt:lpstr>
      <vt:lpstr>3.1.2  栈的链式存储结构及实现——链栈</vt:lpstr>
      <vt:lpstr>3.1.2  栈的链式存储结构及实现——链栈</vt:lpstr>
      <vt:lpstr>小结</vt:lpstr>
      <vt:lpstr>3.1.3  栈的应用1——递归</vt:lpstr>
      <vt:lpstr>3.1.3  栈的应用1——递归</vt:lpstr>
      <vt:lpstr>3.1.3  栈的应用1——递归</vt:lpstr>
      <vt:lpstr>3.1.3  栈的应用1——递归</vt:lpstr>
      <vt:lpstr>3.1.3  栈的应用1——递归</vt:lpstr>
      <vt:lpstr>3.1.3  栈的应用1——递归</vt:lpstr>
      <vt:lpstr>3.1.3  栈的应用2——中缀表达式求值</vt:lpstr>
      <vt:lpstr>3.1.3  栈的应用2——中缀表达式求值</vt:lpstr>
      <vt:lpstr>3.1.3  栈的应用2——中缀表达式求值</vt:lpstr>
      <vt:lpstr>3.1.3  栈的应用3——后缀表达式求值</vt:lpstr>
    </vt:vector>
  </TitlesOfParts>
  <Company>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</dc:creator>
  <cp:lastModifiedBy>c b</cp:lastModifiedBy>
  <cp:revision>515</cp:revision>
  <dcterms:created xsi:type="dcterms:W3CDTF">2017-01-10T15:44:52Z</dcterms:created>
  <dcterms:modified xsi:type="dcterms:W3CDTF">2020-12-09T19:11:21Z</dcterms:modified>
</cp:coreProperties>
</file>